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5"/>
  </p:notesMasterIdLst>
  <p:sldIdLst>
    <p:sldId id="280" r:id="rId2"/>
    <p:sldId id="281" r:id="rId3"/>
    <p:sldId id="287" r:id="rId4"/>
    <p:sldId id="288" r:id="rId5"/>
    <p:sldId id="286" r:id="rId6"/>
    <p:sldId id="283" r:id="rId7"/>
    <p:sldId id="290" r:id="rId8"/>
    <p:sldId id="289" r:id="rId9"/>
    <p:sldId id="284" r:id="rId10"/>
    <p:sldId id="291" r:id="rId11"/>
    <p:sldId id="285" r:id="rId12"/>
    <p:sldId id="292" r:id="rId13"/>
    <p:sldId id="270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نمط متوسط 4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94" d="100"/>
          <a:sy n="94" d="100"/>
        </p:scale>
        <p:origin x="-1699" y="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3A4ED-84A7-430A-9840-24586F205D0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EF4DE0-D4BA-41F7-9898-971D86888A7E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1"/>
          <a:r>
            <a:rPr lang="ar-IQ" sz="4000" dirty="0" smtClean="0"/>
            <a:t> </a:t>
          </a:r>
          <a:r>
            <a:rPr lang="ar-IQ" sz="2800" b="1" dirty="0" smtClean="0">
              <a:solidFill>
                <a:srgbClr val="FF0000"/>
              </a:solidFill>
            </a:rPr>
            <a:t>المرحلة :الرابعة –كودالمادة </a:t>
          </a:r>
          <a:r>
            <a:rPr lang="en-US" sz="2800" b="1" dirty="0" smtClean="0">
              <a:solidFill>
                <a:srgbClr val="FF0000"/>
              </a:solidFill>
            </a:rPr>
            <a:t>----</a:t>
          </a:r>
          <a:r>
            <a:rPr lang="ar-IQ" sz="2800" b="1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dirty="0">
            <a:solidFill>
              <a:srgbClr val="FF0000"/>
            </a:solidFill>
          </a:endParaRPr>
        </a:p>
      </dgm:t>
    </dgm:pt>
    <dgm:pt modelId="{72CCC1A1-72D5-43F6-A622-16AC7DB2D135}" type="parTrans" cxnId="{C0DE91BB-0D7D-47EC-9335-E20F169A70FF}">
      <dgm:prSet/>
      <dgm:spPr/>
      <dgm:t>
        <a:bodyPr/>
        <a:lstStyle/>
        <a:p>
          <a:endParaRPr lang="en-US"/>
        </a:p>
      </dgm:t>
    </dgm:pt>
    <dgm:pt modelId="{40EA46E3-9598-437F-8286-F71E00C4E73C}" type="sibTrans" cxnId="{C0DE91BB-0D7D-47EC-9335-E20F169A70FF}">
      <dgm:prSet/>
      <dgm:spPr/>
      <dgm:t>
        <a:bodyPr/>
        <a:lstStyle/>
        <a:p>
          <a:endParaRPr lang="en-US"/>
        </a:p>
      </dgm:t>
    </dgm:pt>
    <dgm:pt modelId="{61989F56-C9FA-470F-A891-75A6F167D055}" type="pres">
      <dgm:prSet presAssocID="{0343A4ED-84A7-430A-9840-24586F205D0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4188F7-F458-4568-BE46-B0CE85D19D07}" type="pres">
      <dgm:prSet presAssocID="{4EEF4DE0-D4BA-41F7-9898-971D86888A7E}" presName="circle1" presStyleLbl="node1" presStyleIdx="0" presStyleCnt="1"/>
      <dgm:spPr/>
    </dgm:pt>
    <dgm:pt modelId="{882298A1-6297-4F22-AAAC-3872FCDB0199}" type="pres">
      <dgm:prSet presAssocID="{4EEF4DE0-D4BA-41F7-9898-971D86888A7E}" presName="space" presStyleCnt="0"/>
      <dgm:spPr/>
    </dgm:pt>
    <dgm:pt modelId="{B02DA5F0-E480-4D30-9F48-079C8602D844}" type="pres">
      <dgm:prSet presAssocID="{4EEF4DE0-D4BA-41F7-9898-971D86888A7E}" presName="rect1" presStyleLbl="alignAcc1" presStyleIdx="0" presStyleCnt="1"/>
      <dgm:spPr/>
      <dgm:t>
        <a:bodyPr/>
        <a:lstStyle/>
        <a:p>
          <a:endParaRPr lang="en-US"/>
        </a:p>
      </dgm:t>
    </dgm:pt>
    <dgm:pt modelId="{5058A5EE-3076-4C4F-A616-6094642AECE8}" type="pres">
      <dgm:prSet presAssocID="{4EEF4DE0-D4BA-41F7-9898-971D86888A7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DD609B-4A3E-4CDE-8AE9-02D262D65C5E}" type="presOf" srcId="{4EEF4DE0-D4BA-41F7-9898-971D86888A7E}" destId="{B02DA5F0-E480-4D30-9F48-079C8602D844}" srcOrd="0" destOrd="0" presId="urn:microsoft.com/office/officeart/2005/8/layout/target3"/>
    <dgm:cxn modelId="{E6DD5A35-55ED-4532-941A-4C380EDA6E4B}" type="presOf" srcId="{0343A4ED-84A7-430A-9840-24586F205D02}" destId="{61989F56-C9FA-470F-A891-75A6F167D055}" srcOrd="0" destOrd="0" presId="urn:microsoft.com/office/officeart/2005/8/layout/target3"/>
    <dgm:cxn modelId="{C0DE91BB-0D7D-47EC-9335-E20F169A70FF}" srcId="{0343A4ED-84A7-430A-9840-24586F205D02}" destId="{4EEF4DE0-D4BA-41F7-9898-971D86888A7E}" srcOrd="0" destOrd="0" parTransId="{72CCC1A1-72D5-43F6-A622-16AC7DB2D135}" sibTransId="{40EA46E3-9598-437F-8286-F71E00C4E73C}"/>
    <dgm:cxn modelId="{CC8E5F2D-9BE7-4B64-BD90-A317D4430E1F}" type="presOf" srcId="{4EEF4DE0-D4BA-41F7-9898-971D86888A7E}" destId="{5058A5EE-3076-4C4F-A616-6094642AECE8}" srcOrd="1" destOrd="0" presId="urn:microsoft.com/office/officeart/2005/8/layout/target3"/>
    <dgm:cxn modelId="{426E11EF-2CC0-4F0E-B7E4-BCCF40A8564C}" type="presParOf" srcId="{61989F56-C9FA-470F-A891-75A6F167D055}" destId="{954188F7-F458-4568-BE46-B0CE85D19D07}" srcOrd="0" destOrd="0" presId="urn:microsoft.com/office/officeart/2005/8/layout/target3"/>
    <dgm:cxn modelId="{28BE1715-791E-4B92-A23E-B75882D0E5A8}" type="presParOf" srcId="{61989F56-C9FA-470F-A891-75A6F167D055}" destId="{882298A1-6297-4F22-AAAC-3872FCDB0199}" srcOrd="1" destOrd="0" presId="urn:microsoft.com/office/officeart/2005/8/layout/target3"/>
    <dgm:cxn modelId="{264435B9-C4A3-4F99-A55E-70F4D7A25627}" type="presParOf" srcId="{61989F56-C9FA-470F-A891-75A6F167D055}" destId="{B02DA5F0-E480-4D30-9F48-079C8602D844}" srcOrd="2" destOrd="0" presId="urn:microsoft.com/office/officeart/2005/8/layout/target3"/>
    <dgm:cxn modelId="{C0C97715-B179-4130-9F4A-2BF34E91299D}" type="presParOf" srcId="{61989F56-C9FA-470F-A891-75A6F167D055}" destId="{5058A5EE-3076-4C4F-A616-6094642AECE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SA" sz="3200" b="1" u="sng" dirty="0" smtClean="0">
              <a:effectLst/>
              <a:ea typeface="Calibri"/>
              <a:cs typeface="Simplified Arabic"/>
            </a:rPr>
            <a:t>سادسا</a:t>
          </a:r>
          <a:r>
            <a:rPr lang="ar-IQ" sz="3200" b="1" u="sng" dirty="0" smtClean="0">
              <a:effectLst/>
              <a:ea typeface="Calibri"/>
              <a:cs typeface="Simplified Arabic"/>
            </a:rPr>
            <a:t> : شروط تطبيق الاختبار</a:t>
          </a:r>
          <a:endParaRPr lang="ar-IQ" sz="32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074BCABB-444A-4212-A171-F0EF95CC16AA}" type="presOf" srcId="{54805109-89EE-4CB4-9406-AD6C7665AD18}" destId="{F28A2FE0-6913-4E00-BC3F-C284B48BD743}" srcOrd="0" destOrd="0" presId="urn:microsoft.com/office/officeart/2005/8/layout/venn1"/>
    <dgm:cxn modelId="{42FD218E-41CA-415D-9781-AF99F588BA30}" type="presOf" srcId="{7EE76BB7-EB3C-45CD-9625-F8149537976B}" destId="{0AD4E650-CA4B-4584-B748-05423B620E39}" srcOrd="0" destOrd="0" presId="urn:microsoft.com/office/officeart/2005/8/layout/venn1"/>
    <dgm:cxn modelId="{F7504473-D8EA-4A5A-BD38-DEE06FFFFAA8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SA" b="1" u="sng" dirty="0" smtClean="0">
              <a:effectLst/>
              <a:latin typeface="Calibri"/>
              <a:ea typeface="Calibri"/>
              <a:cs typeface="Simplified Arabic"/>
            </a:rPr>
            <a:t>سابع</a:t>
          </a:r>
          <a:r>
            <a:rPr lang="ar-IQ" b="1" u="sng" dirty="0" smtClean="0">
              <a:effectLst/>
              <a:latin typeface="Calibri"/>
              <a:ea typeface="Calibri"/>
              <a:cs typeface="Simplified Arabic"/>
            </a:rPr>
            <a:t>اً : التجربة الاستطلاعية والاساسية :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3051D7FD-649D-4260-83F8-EEB8D1AE8CD7}" type="presOf" srcId="{7EE76BB7-EB3C-45CD-9625-F8149537976B}" destId="{0AD4E650-CA4B-4584-B748-05423B620E39}" srcOrd="0" destOrd="0" presId="urn:microsoft.com/office/officeart/2005/8/layout/venn1"/>
    <dgm:cxn modelId="{B86BFC59-8F7B-4BBA-8646-1CE638073DC0}" type="presOf" srcId="{54805109-89EE-4CB4-9406-AD6C7665AD18}" destId="{F28A2FE0-6913-4E00-BC3F-C284B48BD743}" srcOrd="0" destOrd="0" presId="urn:microsoft.com/office/officeart/2005/8/layout/venn1"/>
    <dgm:cxn modelId="{9D061F48-DBC4-4495-B458-EFAB8FFF1D28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SA" sz="2800" b="1" u="sng" dirty="0" smtClean="0">
              <a:effectLst/>
              <a:latin typeface="Calibri"/>
              <a:ea typeface="Calibri"/>
              <a:cs typeface="Simplified Arabic"/>
            </a:rPr>
            <a:t>سابعا</a:t>
          </a:r>
          <a:r>
            <a:rPr lang="ar-IQ" sz="2800" b="1" u="sng" dirty="0" smtClean="0">
              <a:effectLst/>
              <a:latin typeface="Calibri"/>
              <a:ea typeface="Calibri"/>
              <a:cs typeface="Simplified Arabic"/>
            </a:rPr>
            <a:t> : التجربة الاستطلاعية والاساسية :</a:t>
          </a:r>
          <a:endParaRPr lang="ar-IQ" sz="28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1927AF0A-1D42-4F57-B15F-6F2412593A85}" type="presOf" srcId="{7EE76BB7-EB3C-45CD-9625-F8149537976B}" destId="{0AD4E650-CA4B-4584-B748-05423B620E39}" srcOrd="0" destOrd="0" presId="urn:microsoft.com/office/officeart/2005/8/layout/venn1"/>
    <dgm:cxn modelId="{D8520799-DF92-4B82-B162-37514956EAD0}" type="presOf" srcId="{54805109-89EE-4CB4-9406-AD6C7665AD18}" destId="{F28A2FE0-6913-4E00-BC3F-C284B48BD743}" srcOrd="0" destOrd="0" presId="urn:microsoft.com/office/officeart/2005/8/layout/venn1"/>
    <dgm:cxn modelId="{B821FAD7-DD02-44BB-9260-D5C1A1AB9250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5287CE-173A-43D4-A1CB-728B33EF38DE}" type="doc">
      <dgm:prSet loTypeId="urn:microsoft.com/office/officeart/2005/8/layout/target3" loCatId="relationship" qsTypeId="urn:microsoft.com/office/officeart/2005/8/quickstyle/3d9" qsCatId="3D" csTypeId="urn:microsoft.com/office/officeart/2005/8/colors/accent1_2" csCatId="accent1"/>
      <dgm:spPr/>
      <dgm:t>
        <a:bodyPr/>
        <a:lstStyle/>
        <a:p>
          <a:pPr rtl="1"/>
          <a:endParaRPr lang="ar-IQ"/>
        </a:p>
      </dgm:t>
    </dgm:pt>
    <dgm:pt modelId="{5FED4A61-9724-4F39-B613-B98969565289}">
      <dgm:prSet custT="1"/>
      <dgm:spPr/>
      <dgm:t>
        <a:bodyPr/>
        <a:lstStyle/>
        <a:p>
          <a:pPr rtl="1"/>
          <a:r>
            <a:rPr lang="ar-IQ" sz="8000" dirty="0" smtClean="0">
              <a:solidFill>
                <a:srgbClr val="FF0000"/>
              </a:solidFill>
            </a:rPr>
            <a:t>الى الملتقى</a:t>
          </a:r>
          <a:endParaRPr lang="ar-IQ" sz="8000" dirty="0">
            <a:solidFill>
              <a:srgbClr val="FF0000"/>
            </a:solidFill>
          </a:endParaRPr>
        </a:p>
      </dgm:t>
    </dgm:pt>
    <dgm:pt modelId="{5FA7D0BB-F20A-43C2-81C6-1C1576C8F565}" type="par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2297CD98-F18E-442A-BBE1-27EA7B089560}" type="sib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36DCC6D4-8AB9-4FB1-A142-40CE392F4A3A}" type="pres">
      <dgm:prSet presAssocID="{5F5287CE-173A-43D4-A1CB-728B33EF38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ED878F79-AD47-4A92-89B9-A3731672A44E}" type="pres">
      <dgm:prSet presAssocID="{5FED4A61-9724-4F39-B613-B98969565289}" presName="circle1" presStyleLbl="node1" presStyleIdx="0" presStyleCnt="1"/>
      <dgm:spPr/>
    </dgm:pt>
    <dgm:pt modelId="{10A9093C-139F-499E-8A3C-6DBAB77D5331}" type="pres">
      <dgm:prSet presAssocID="{5FED4A61-9724-4F39-B613-B98969565289}" presName="space" presStyleCnt="0"/>
      <dgm:spPr/>
    </dgm:pt>
    <dgm:pt modelId="{1CF6D59A-D077-497D-AD83-46ECD0B700DE}" type="pres">
      <dgm:prSet presAssocID="{5FED4A61-9724-4F39-B613-B98969565289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0115A6BD-339F-4757-89CD-DB32F214A2C9}" type="pres">
      <dgm:prSet presAssocID="{5FED4A61-9724-4F39-B613-B9896956528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E6CD50A2-03F4-423C-BD5A-3F93754C7AB4}" srcId="{5F5287CE-173A-43D4-A1CB-728B33EF38DE}" destId="{5FED4A61-9724-4F39-B613-B98969565289}" srcOrd="0" destOrd="0" parTransId="{5FA7D0BB-F20A-43C2-81C6-1C1576C8F565}" sibTransId="{2297CD98-F18E-442A-BBE1-27EA7B089560}"/>
    <dgm:cxn modelId="{9F627602-6A14-4CC7-B03A-794036826447}" type="presOf" srcId="{5FED4A61-9724-4F39-B613-B98969565289}" destId="{1CF6D59A-D077-497D-AD83-46ECD0B700DE}" srcOrd="0" destOrd="0" presId="urn:microsoft.com/office/officeart/2005/8/layout/target3"/>
    <dgm:cxn modelId="{B168BC48-4667-4B43-9677-56310F989BAC}" type="presOf" srcId="{5FED4A61-9724-4F39-B613-B98969565289}" destId="{0115A6BD-339F-4757-89CD-DB32F214A2C9}" srcOrd="1" destOrd="0" presId="urn:microsoft.com/office/officeart/2005/8/layout/target3"/>
    <dgm:cxn modelId="{F098B608-3193-4CB9-8BDD-E52701489D0A}" type="presOf" srcId="{5F5287CE-173A-43D4-A1CB-728B33EF38DE}" destId="{36DCC6D4-8AB9-4FB1-A142-40CE392F4A3A}" srcOrd="0" destOrd="0" presId="urn:microsoft.com/office/officeart/2005/8/layout/target3"/>
    <dgm:cxn modelId="{613E7E84-598B-4202-A7B3-0D279606B22A}" type="presParOf" srcId="{36DCC6D4-8AB9-4FB1-A142-40CE392F4A3A}" destId="{ED878F79-AD47-4A92-89B9-A3731672A44E}" srcOrd="0" destOrd="0" presId="urn:microsoft.com/office/officeart/2005/8/layout/target3"/>
    <dgm:cxn modelId="{CEF5E439-8574-42A0-90E4-280B458BF63B}" type="presParOf" srcId="{36DCC6D4-8AB9-4FB1-A142-40CE392F4A3A}" destId="{10A9093C-139F-499E-8A3C-6DBAB77D5331}" srcOrd="1" destOrd="0" presId="urn:microsoft.com/office/officeart/2005/8/layout/target3"/>
    <dgm:cxn modelId="{0197CAE0-12A4-4DB6-8E95-E974A99940FB}" type="presParOf" srcId="{36DCC6D4-8AB9-4FB1-A142-40CE392F4A3A}" destId="{1CF6D59A-D077-497D-AD83-46ECD0B700DE}" srcOrd="2" destOrd="0" presId="urn:microsoft.com/office/officeart/2005/8/layout/target3"/>
    <dgm:cxn modelId="{C8E4A471-8DD3-49B1-8E61-8BAD8D45D5A3}" type="presParOf" srcId="{36DCC6D4-8AB9-4FB1-A142-40CE392F4A3A}" destId="{0115A6BD-339F-4757-89CD-DB32F214A2C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1A48A07-36FB-4044-8AB1-20EF338F148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F50F9D1C-BCF1-4558-B531-61441D152D5E}">
      <dgm:prSet/>
      <dgm:spPr/>
      <dgm:t>
        <a:bodyPr/>
        <a:lstStyle/>
        <a:p>
          <a:pPr rtl="1"/>
          <a:r>
            <a:rPr lang="ar-IQ" dirty="0" smtClean="0"/>
            <a:t>في المحاضرة القادمة</a:t>
          </a:r>
          <a:endParaRPr lang="ar-IQ" dirty="0"/>
        </a:p>
      </dgm:t>
    </dgm:pt>
    <dgm:pt modelId="{6057D29D-A12B-4CD7-8C9D-7C0E5B28CD36}" type="par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25059B3-27EC-493A-972B-F47A584B8B04}" type="sib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06B44CA-7536-4901-A4A8-216AC1FB9780}">
      <dgm:prSet/>
      <dgm:spPr/>
      <dgm:t>
        <a:bodyPr/>
        <a:lstStyle/>
        <a:p>
          <a:pPr rtl="1"/>
          <a:r>
            <a:rPr lang="ar-IQ" dirty="0" smtClean="0"/>
            <a:t>وشكراً لحسن انتباهكم </a:t>
          </a:r>
          <a:endParaRPr lang="ar-IQ" dirty="0"/>
        </a:p>
      </dgm:t>
    </dgm:pt>
    <dgm:pt modelId="{6BABD7E9-3D56-4DF4-B029-C5347D2CE2BB}" type="par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60307351-4E1B-4AC2-BD4F-B127AE1FD9F0}" type="sib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BBFEEABB-EB90-4E66-850D-652CD5B80E6C}" type="pres">
      <dgm:prSet presAssocID="{A1A48A07-36FB-4044-8AB1-20EF338F14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0FE471E2-CFDD-4BD4-9F6D-F2AC8451331D}" type="pres">
      <dgm:prSet presAssocID="{F50F9D1C-BCF1-4558-B531-61441D152D5E}" presName="node" presStyleLbl="node1" presStyleIdx="0" presStyleCnt="2" custScaleX="137904" custRadScaleRad="114088" custRadScaleInc="19688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C85FB7A-7D04-483B-A102-C7423D20574D}" type="pres">
      <dgm:prSet presAssocID="{025059B3-27EC-493A-972B-F47A584B8B04}" presName="sibTrans" presStyleLbl="sibTrans2D1" presStyleIdx="0" presStyleCnt="2" custAng="21413601" custScaleX="178943"/>
      <dgm:spPr/>
      <dgm:t>
        <a:bodyPr/>
        <a:lstStyle/>
        <a:p>
          <a:pPr rtl="1"/>
          <a:endParaRPr lang="ar-IQ"/>
        </a:p>
      </dgm:t>
    </dgm:pt>
    <dgm:pt modelId="{60D096B9-E656-4186-882A-CBA13A19C5B1}" type="pres">
      <dgm:prSet presAssocID="{025059B3-27EC-493A-972B-F47A584B8B04}" presName="connectorText" presStyleLbl="sibTrans2D1" presStyleIdx="0" presStyleCnt="2"/>
      <dgm:spPr/>
      <dgm:t>
        <a:bodyPr/>
        <a:lstStyle/>
        <a:p>
          <a:pPr rtl="1"/>
          <a:endParaRPr lang="ar-IQ"/>
        </a:p>
      </dgm:t>
    </dgm:pt>
    <dgm:pt modelId="{B23C2C72-CFB1-4839-931B-5386B52AC8FB}" type="pres">
      <dgm:prSet presAssocID="{006B44CA-7536-4901-A4A8-216AC1FB9780}" presName="node" presStyleLbl="node1" presStyleIdx="1" presStyleCnt="2" custScaleX="127035" custRadScaleRad="72339" custRadScaleInc="-197541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BDD079D-F989-42D0-ACB1-2352DFA7FEAA}" type="pres">
      <dgm:prSet presAssocID="{60307351-4E1B-4AC2-BD4F-B127AE1FD9F0}" presName="sibTrans" presStyleLbl="sibTrans2D1" presStyleIdx="1" presStyleCnt="2" custAng="186487" custScaleX="158370" custLinFactNeighborX="58392" custLinFactNeighborY="-1372"/>
      <dgm:spPr/>
      <dgm:t>
        <a:bodyPr/>
        <a:lstStyle/>
        <a:p>
          <a:pPr rtl="1"/>
          <a:endParaRPr lang="ar-IQ"/>
        </a:p>
      </dgm:t>
    </dgm:pt>
    <dgm:pt modelId="{30521C6D-8E3B-4BFC-B825-C02B16B0C8B8}" type="pres">
      <dgm:prSet presAssocID="{60307351-4E1B-4AC2-BD4F-B127AE1FD9F0}" presName="connectorText" presStyleLbl="sibTrans2D1" presStyleIdx="1" presStyleCnt="2"/>
      <dgm:spPr/>
      <dgm:t>
        <a:bodyPr/>
        <a:lstStyle/>
        <a:p>
          <a:pPr rtl="1"/>
          <a:endParaRPr lang="ar-IQ"/>
        </a:p>
      </dgm:t>
    </dgm:pt>
  </dgm:ptLst>
  <dgm:cxnLst>
    <dgm:cxn modelId="{BD5014B4-7351-4E3C-A285-0EE1279DF1B3}" type="presOf" srcId="{60307351-4E1B-4AC2-BD4F-B127AE1FD9F0}" destId="{30521C6D-8E3B-4BFC-B825-C02B16B0C8B8}" srcOrd="1" destOrd="0" presId="urn:microsoft.com/office/officeart/2005/8/layout/cycle2"/>
    <dgm:cxn modelId="{3DAB09BC-0E8A-436B-AF3A-49CE0EF9DD3E}" type="presOf" srcId="{025059B3-27EC-493A-972B-F47A584B8B04}" destId="{60D096B9-E656-4186-882A-CBA13A19C5B1}" srcOrd="1" destOrd="0" presId="urn:microsoft.com/office/officeart/2005/8/layout/cycle2"/>
    <dgm:cxn modelId="{5DE9BA9F-9BEB-4630-A07D-29A1EEB91955}" srcId="{A1A48A07-36FB-4044-8AB1-20EF338F148B}" destId="{006B44CA-7536-4901-A4A8-216AC1FB9780}" srcOrd="1" destOrd="0" parTransId="{6BABD7E9-3D56-4DF4-B029-C5347D2CE2BB}" sibTransId="{60307351-4E1B-4AC2-BD4F-B127AE1FD9F0}"/>
    <dgm:cxn modelId="{8FD1E1F9-2B3E-4EB7-9CBC-623FFF5C430D}" type="presOf" srcId="{F50F9D1C-BCF1-4558-B531-61441D152D5E}" destId="{0FE471E2-CFDD-4BD4-9F6D-F2AC8451331D}" srcOrd="0" destOrd="0" presId="urn:microsoft.com/office/officeart/2005/8/layout/cycle2"/>
    <dgm:cxn modelId="{E20507FB-BEB6-4B7D-B435-241ADF27DFCE}" type="presOf" srcId="{60307351-4E1B-4AC2-BD4F-B127AE1FD9F0}" destId="{BBDD079D-F989-42D0-ACB1-2352DFA7FEAA}" srcOrd="0" destOrd="0" presId="urn:microsoft.com/office/officeart/2005/8/layout/cycle2"/>
    <dgm:cxn modelId="{2C32B02D-ADCE-4387-BE1A-CAC38C910EE9}" srcId="{A1A48A07-36FB-4044-8AB1-20EF338F148B}" destId="{F50F9D1C-BCF1-4558-B531-61441D152D5E}" srcOrd="0" destOrd="0" parTransId="{6057D29D-A12B-4CD7-8C9D-7C0E5B28CD36}" sibTransId="{025059B3-27EC-493A-972B-F47A584B8B04}"/>
    <dgm:cxn modelId="{783E58C5-08CF-4CD8-A19E-830EEF25DFE8}" type="presOf" srcId="{A1A48A07-36FB-4044-8AB1-20EF338F148B}" destId="{BBFEEABB-EB90-4E66-850D-652CD5B80E6C}" srcOrd="0" destOrd="0" presId="urn:microsoft.com/office/officeart/2005/8/layout/cycle2"/>
    <dgm:cxn modelId="{1F2DAB21-1363-4993-964C-E6EA61B4C57D}" type="presOf" srcId="{025059B3-27EC-493A-972B-F47A584B8B04}" destId="{4C85FB7A-7D04-483B-A102-C7423D20574D}" srcOrd="0" destOrd="0" presId="urn:microsoft.com/office/officeart/2005/8/layout/cycle2"/>
    <dgm:cxn modelId="{6A79EC7B-39A2-4013-8CB3-7D375DB08AEA}" type="presOf" srcId="{006B44CA-7536-4901-A4A8-216AC1FB9780}" destId="{B23C2C72-CFB1-4839-931B-5386B52AC8FB}" srcOrd="0" destOrd="0" presId="urn:microsoft.com/office/officeart/2005/8/layout/cycle2"/>
    <dgm:cxn modelId="{6F0E3012-5A3C-4F60-ACAC-A270ACE104CE}" type="presParOf" srcId="{BBFEEABB-EB90-4E66-850D-652CD5B80E6C}" destId="{0FE471E2-CFDD-4BD4-9F6D-F2AC8451331D}" srcOrd="0" destOrd="0" presId="urn:microsoft.com/office/officeart/2005/8/layout/cycle2"/>
    <dgm:cxn modelId="{E7D21C28-E9C5-47B6-86B2-6456725037C5}" type="presParOf" srcId="{BBFEEABB-EB90-4E66-850D-652CD5B80E6C}" destId="{4C85FB7A-7D04-483B-A102-C7423D20574D}" srcOrd="1" destOrd="0" presId="urn:microsoft.com/office/officeart/2005/8/layout/cycle2"/>
    <dgm:cxn modelId="{5BB42BE8-A01B-49BE-9C1B-1DD1FC461AC8}" type="presParOf" srcId="{4C85FB7A-7D04-483B-A102-C7423D20574D}" destId="{60D096B9-E656-4186-882A-CBA13A19C5B1}" srcOrd="0" destOrd="0" presId="urn:microsoft.com/office/officeart/2005/8/layout/cycle2"/>
    <dgm:cxn modelId="{29744DFF-8FF8-4F82-870C-C612E9C60B5F}" type="presParOf" srcId="{BBFEEABB-EB90-4E66-850D-652CD5B80E6C}" destId="{B23C2C72-CFB1-4839-931B-5386B52AC8FB}" srcOrd="2" destOrd="0" presId="urn:microsoft.com/office/officeart/2005/8/layout/cycle2"/>
    <dgm:cxn modelId="{1C50DC3C-80CD-46BE-B1DF-E58EC1AE4B3C}" type="presParOf" srcId="{BBFEEABB-EB90-4E66-850D-652CD5B80E6C}" destId="{BBDD079D-F989-42D0-ACB1-2352DFA7FEAA}" srcOrd="3" destOrd="0" presId="urn:microsoft.com/office/officeart/2005/8/layout/cycle2"/>
    <dgm:cxn modelId="{C2850956-F31A-493E-AD4E-44227CEE9938}" type="presParOf" srcId="{BBDD079D-F989-42D0-ACB1-2352DFA7FEAA}" destId="{30521C6D-8E3B-4BFC-B825-C02B16B0C8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SA" dirty="0" smtClean="0"/>
            <a:t>عناصر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57E90BDA-72A5-4B32-8C03-9734C5B97689}" type="presOf" srcId="{7EE76BB7-EB3C-45CD-9625-F8149537976B}" destId="{0AD4E650-CA4B-4584-B748-05423B620E39}" srcOrd="0" destOrd="0" presId="urn:microsoft.com/office/officeart/2005/8/layout/venn1"/>
    <dgm:cxn modelId="{52F2665E-973C-4D0F-9A44-C7E7B295594D}" type="presOf" srcId="{54805109-89EE-4CB4-9406-AD6C7665AD18}" destId="{F28A2FE0-6913-4E00-BC3F-C284B48BD743}" srcOrd="0" destOrd="0" presId="urn:microsoft.com/office/officeart/2005/8/layout/venn1"/>
    <dgm:cxn modelId="{DABDF500-2DCD-4478-8C02-85624673266C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SA" sz="3200" b="1" u="sng" dirty="0" smtClean="0">
              <a:latin typeface="Calibri"/>
              <a:ea typeface="Calibri"/>
              <a:cs typeface="Simplified Arabic"/>
            </a:rPr>
            <a:t>اولا-</a:t>
          </a:r>
          <a:r>
            <a:rPr lang="ar-IQ" sz="3200" b="1" u="sng" dirty="0" smtClean="0">
              <a:latin typeface="Calibri"/>
              <a:ea typeface="Calibri"/>
              <a:cs typeface="Simplified Arabic"/>
            </a:rPr>
            <a:t>فوائد جدول المواصفات :</a:t>
          </a:r>
          <a:endParaRPr lang="ar-IQ" sz="32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D1CA937A-0C46-49BD-9B0E-D71C471151D3}" type="presOf" srcId="{7EE76BB7-EB3C-45CD-9625-F8149537976B}" destId="{0AD4E650-CA4B-4584-B748-05423B620E39}" srcOrd="0" destOrd="0" presId="urn:microsoft.com/office/officeart/2005/8/layout/venn1"/>
    <dgm:cxn modelId="{4032AF73-AD1F-4015-AC87-BDBB6CDACC7E}" type="presOf" srcId="{54805109-89EE-4CB4-9406-AD6C7665AD18}" destId="{F28A2FE0-6913-4E00-BC3F-C284B48BD743}" srcOrd="0" destOrd="0" presId="urn:microsoft.com/office/officeart/2005/8/layout/venn1"/>
    <dgm:cxn modelId="{2BF184DC-D994-4DA4-B3EB-10237EEE1666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SA" sz="3200" b="1" u="sng" dirty="0" smtClean="0">
              <a:effectLst/>
              <a:ea typeface="Calibri"/>
              <a:cs typeface="Simplified Arabic"/>
            </a:rPr>
            <a:t>ثانيا-</a:t>
          </a:r>
          <a:r>
            <a:rPr lang="ar-IQ" sz="3200" b="1" u="sng" dirty="0" smtClean="0">
              <a:effectLst/>
              <a:ea typeface="Calibri"/>
              <a:cs typeface="Simplified Arabic"/>
            </a:rPr>
            <a:t>كتابة الأسئلة أو الفقرات </a:t>
          </a:r>
          <a:endParaRPr lang="ar-IQ" sz="32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8C3541A2-613A-4D19-AF7B-4C294CCE5E40}" type="presOf" srcId="{54805109-89EE-4CB4-9406-AD6C7665AD18}" destId="{F28A2FE0-6913-4E00-BC3F-C284B48BD743}" srcOrd="0" destOrd="0" presId="urn:microsoft.com/office/officeart/2005/8/layout/venn1"/>
    <dgm:cxn modelId="{051D81A7-1678-4E63-8D01-62BB38FFC314}" type="presOf" srcId="{7EE76BB7-EB3C-45CD-9625-F8149537976B}" destId="{0AD4E650-CA4B-4584-B748-05423B620E39}" srcOrd="0" destOrd="0" presId="urn:microsoft.com/office/officeart/2005/8/layout/venn1"/>
    <dgm:cxn modelId="{083A12C9-7044-4270-9060-0A662BDD8BFA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SA" b="1" u="sng" dirty="0" smtClean="0">
              <a:effectLst/>
              <a:ea typeface="Calibri"/>
              <a:cs typeface="Simplified Arabic"/>
            </a:rPr>
            <a:t>ثالثا</a:t>
          </a:r>
          <a:r>
            <a:rPr lang="ar-IQ" b="1" u="sng" dirty="0" smtClean="0">
              <a:effectLst/>
              <a:ea typeface="Calibri"/>
              <a:cs typeface="Simplified Arabic"/>
            </a:rPr>
            <a:t> : ترتيب اشكال الفقرات في الاختبار الواحد 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0842BB3B-D985-419D-A6B2-91F0C3B21B2C}" type="presOf" srcId="{7EE76BB7-EB3C-45CD-9625-F8149537976B}" destId="{0AD4E650-CA4B-4584-B748-05423B620E39}" srcOrd="0" destOrd="0" presId="urn:microsoft.com/office/officeart/2005/8/layout/venn1"/>
    <dgm:cxn modelId="{1853211F-2A11-4973-A3A4-3C64B4E14EF5}" type="presOf" srcId="{54805109-89EE-4CB4-9406-AD6C7665AD18}" destId="{F28A2FE0-6913-4E00-BC3F-C284B48BD743}" srcOrd="0" destOrd="0" presId="urn:microsoft.com/office/officeart/2005/8/layout/venn1"/>
    <dgm:cxn modelId="{02BCC812-04CE-4411-87C3-F88AD7CDA41B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SA" sz="3200" b="1" u="sng" dirty="0" smtClean="0">
              <a:effectLst/>
              <a:ea typeface="Calibri"/>
              <a:cs typeface="Simplified Arabic"/>
            </a:rPr>
            <a:t>رابع</a:t>
          </a:r>
          <a:r>
            <a:rPr lang="ar-IQ" sz="3200" b="1" u="sng" dirty="0" smtClean="0">
              <a:effectLst/>
              <a:ea typeface="Calibri"/>
              <a:cs typeface="Simplified Arabic"/>
            </a:rPr>
            <a:t>اً: اعداد تعليمات الاختبار </a:t>
          </a:r>
          <a:endParaRPr lang="ar-IQ" sz="32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8B8ECCE0-DF8E-4747-8197-BAA9F95C0F32}" type="presOf" srcId="{54805109-89EE-4CB4-9406-AD6C7665AD18}" destId="{F28A2FE0-6913-4E00-BC3F-C284B48BD743}" srcOrd="0" destOrd="0" presId="urn:microsoft.com/office/officeart/2005/8/layout/venn1"/>
    <dgm:cxn modelId="{4D3E09E2-C488-4B87-9269-C86A71B2CFBA}" type="presOf" srcId="{7EE76BB7-EB3C-45CD-9625-F8149537976B}" destId="{0AD4E650-CA4B-4584-B748-05423B620E39}" srcOrd="0" destOrd="0" presId="urn:microsoft.com/office/officeart/2005/8/layout/venn1"/>
    <dgm:cxn modelId="{E4364380-32EF-42B5-8100-7C9212B33606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SA" sz="3200" b="1" u="sng" dirty="0" smtClean="0">
              <a:effectLst/>
              <a:ea typeface="Calibri"/>
              <a:cs typeface="Simplified Arabic"/>
            </a:rPr>
            <a:t>رابعا</a:t>
          </a:r>
          <a:r>
            <a:rPr lang="ar-IQ" sz="3200" b="1" u="sng" dirty="0" smtClean="0">
              <a:effectLst/>
              <a:ea typeface="Calibri"/>
              <a:cs typeface="Simplified Arabic"/>
            </a:rPr>
            <a:t>: اعداد تعليمات الاختبار </a:t>
          </a:r>
          <a:endParaRPr lang="ar-IQ" sz="32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55C4DC58-B17A-4B0B-BDFD-D9A66050F4FE}" type="presOf" srcId="{54805109-89EE-4CB4-9406-AD6C7665AD18}" destId="{F28A2FE0-6913-4E00-BC3F-C284B48BD743}" srcOrd="0" destOrd="0" presId="urn:microsoft.com/office/officeart/2005/8/layout/venn1"/>
    <dgm:cxn modelId="{25933EA1-F0CE-4D35-AAF2-14D685F9FAA6}" type="presOf" srcId="{7EE76BB7-EB3C-45CD-9625-F8149537976B}" destId="{0AD4E650-CA4B-4584-B748-05423B620E39}" srcOrd="0" destOrd="0" presId="urn:microsoft.com/office/officeart/2005/8/layout/venn1"/>
    <dgm:cxn modelId="{ACBB6E5D-1887-4B79-BDCA-85AA7D2F2C37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SA" sz="3600" b="1" u="sng" dirty="0" smtClean="0">
              <a:effectLst/>
              <a:ea typeface="Calibri"/>
              <a:cs typeface="Simplified Arabic"/>
            </a:rPr>
            <a:t>خامس</a:t>
          </a:r>
          <a:r>
            <a:rPr lang="ar-IQ" sz="3600" b="1" u="sng" dirty="0" smtClean="0">
              <a:effectLst/>
              <a:ea typeface="Calibri"/>
              <a:cs typeface="Simplified Arabic"/>
            </a:rPr>
            <a:t>اً: اخراج الاختبار</a:t>
          </a:r>
          <a:endParaRPr lang="ar-IQ" sz="36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DDC7684-7EDD-4169-9017-1DD98B1FE60C}" type="presOf" srcId="{7EE76BB7-EB3C-45CD-9625-F8149537976B}" destId="{0AD4E650-CA4B-4584-B748-05423B620E39}" srcOrd="0" destOrd="0" presId="urn:microsoft.com/office/officeart/2005/8/layout/venn1"/>
    <dgm:cxn modelId="{53715F44-CA8C-48E9-94C6-262D49199A65}" type="presOf" srcId="{54805109-89EE-4CB4-9406-AD6C7665AD18}" destId="{F28A2FE0-6913-4E00-BC3F-C284B48BD743}" srcOrd="0" destOrd="0" presId="urn:microsoft.com/office/officeart/2005/8/layout/venn1"/>
    <dgm:cxn modelId="{5DC073BA-060E-498D-A9BA-F82196AAA85E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r>
            <a:rPr lang="ar-IQ" sz="3200" b="1" u="sng" dirty="0" smtClean="0">
              <a:effectLst/>
              <a:ea typeface="Calibri"/>
              <a:cs typeface="Simplified Arabic"/>
            </a:rPr>
            <a:t>س</a:t>
          </a:r>
          <a:r>
            <a:rPr lang="ar-SA" sz="3200" b="1" u="sng" dirty="0" smtClean="0">
              <a:effectLst/>
              <a:ea typeface="Calibri"/>
              <a:cs typeface="Simplified Arabic"/>
            </a:rPr>
            <a:t>ادس</a:t>
          </a:r>
          <a:r>
            <a:rPr lang="ar-IQ" sz="3200" b="1" u="sng" dirty="0" smtClean="0">
              <a:effectLst/>
              <a:ea typeface="Calibri"/>
              <a:cs typeface="Simplified Arabic"/>
            </a:rPr>
            <a:t>اً : شروط تطبيق الاختبار</a:t>
          </a:r>
          <a:endParaRPr lang="ar-IQ" sz="32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F7D0F91-2C6B-4B80-A927-8653E33874F3}" type="presOf" srcId="{54805109-89EE-4CB4-9406-AD6C7665AD18}" destId="{F28A2FE0-6913-4E00-BC3F-C284B48BD743}" srcOrd="0" destOrd="0" presId="urn:microsoft.com/office/officeart/2005/8/layout/venn1"/>
    <dgm:cxn modelId="{42752361-D9FD-4369-B5D7-9A385E54D405}" type="presOf" srcId="{7EE76BB7-EB3C-45CD-9625-F8149537976B}" destId="{0AD4E650-CA4B-4584-B748-05423B620E39}" srcOrd="0" destOrd="0" presId="urn:microsoft.com/office/officeart/2005/8/layout/venn1"/>
    <dgm:cxn modelId="{3C46426F-EE0D-462F-A195-61E53CB36922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188F7-F458-4568-BE46-B0CE85D19D07}">
      <dsp:nvSpPr>
        <dsp:cNvPr id="0" name=""/>
        <dsp:cNvSpPr/>
      </dsp:nvSpPr>
      <dsp:spPr>
        <a:xfrm>
          <a:off x="0" y="0"/>
          <a:ext cx="1142999" cy="11429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DA5F0-E480-4D30-9F48-079C8602D844}">
      <dsp:nvSpPr>
        <dsp:cNvPr id="0" name=""/>
        <dsp:cNvSpPr/>
      </dsp:nvSpPr>
      <dsp:spPr>
        <a:xfrm>
          <a:off x="571500" y="0"/>
          <a:ext cx="8326691" cy="114299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kern="1200" dirty="0" smtClean="0"/>
            <a:t> </a:t>
          </a:r>
          <a:r>
            <a:rPr lang="ar-IQ" sz="2800" b="1" kern="1200" dirty="0" smtClean="0">
              <a:solidFill>
                <a:srgbClr val="FF0000"/>
              </a:solidFill>
            </a:rPr>
            <a:t>المرحلة :الرابعة –كودالمادة </a:t>
          </a:r>
          <a:r>
            <a:rPr lang="en-US" sz="2800" b="1" kern="1200" dirty="0" smtClean="0">
              <a:solidFill>
                <a:srgbClr val="FF0000"/>
              </a:solidFill>
            </a:rPr>
            <a:t>----</a:t>
          </a:r>
          <a:r>
            <a:rPr lang="ar-IQ" sz="2800" b="1" kern="1200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kern="1200" dirty="0">
            <a:solidFill>
              <a:srgbClr val="FF0000"/>
            </a:solidFill>
          </a:endParaRPr>
        </a:p>
      </dsp:txBody>
      <dsp:txXfrm>
        <a:off x="571500" y="0"/>
        <a:ext cx="8326691" cy="11429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u="sng" kern="1200" dirty="0" smtClean="0">
              <a:effectLst/>
              <a:ea typeface="Calibri"/>
              <a:cs typeface="Simplified Arabic"/>
            </a:rPr>
            <a:t>سادسا</a:t>
          </a:r>
          <a:r>
            <a:rPr lang="ar-IQ" sz="3200" b="1" u="sng" kern="1200" dirty="0" smtClean="0">
              <a:effectLst/>
              <a:ea typeface="Calibri"/>
              <a:cs typeface="Simplified Arabic"/>
            </a:rPr>
            <a:t> : شروط تطبيق الاختبار</a:t>
          </a:r>
          <a:endParaRPr lang="ar-IQ" sz="3200" kern="1200" dirty="0"/>
        </a:p>
      </dsp:txBody>
      <dsp:txXfrm>
        <a:off x="1097919" y="101464"/>
        <a:ext cx="5210800" cy="4899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u="sng" kern="1200" dirty="0" smtClean="0">
              <a:effectLst/>
              <a:latin typeface="Calibri"/>
              <a:ea typeface="Calibri"/>
              <a:cs typeface="Simplified Arabic"/>
            </a:rPr>
            <a:t>سابع</a:t>
          </a:r>
          <a:r>
            <a:rPr lang="ar-IQ" sz="2500" b="1" u="sng" kern="1200" dirty="0" smtClean="0">
              <a:effectLst/>
              <a:latin typeface="Calibri"/>
              <a:ea typeface="Calibri"/>
              <a:cs typeface="Simplified Arabic"/>
            </a:rPr>
            <a:t>اً : التجربة الاستطلاعية والاساسية :</a:t>
          </a:r>
          <a:endParaRPr lang="ar-IQ" sz="2500" kern="1200" dirty="0"/>
        </a:p>
      </dsp:txBody>
      <dsp:txXfrm>
        <a:off x="1097919" y="101464"/>
        <a:ext cx="5210800" cy="48991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u="sng" kern="1200" dirty="0" smtClean="0">
              <a:effectLst/>
              <a:latin typeface="Calibri"/>
              <a:ea typeface="Calibri"/>
              <a:cs typeface="Simplified Arabic"/>
            </a:rPr>
            <a:t>سابعا</a:t>
          </a:r>
          <a:r>
            <a:rPr lang="ar-IQ" sz="2800" b="1" u="sng" kern="1200" dirty="0" smtClean="0">
              <a:effectLst/>
              <a:latin typeface="Calibri"/>
              <a:ea typeface="Calibri"/>
              <a:cs typeface="Simplified Arabic"/>
            </a:rPr>
            <a:t> : التجربة الاستطلاعية والاساسية :</a:t>
          </a:r>
          <a:endParaRPr lang="ar-IQ" sz="2800" kern="1200" dirty="0"/>
        </a:p>
      </dsp:txBody>
      <dsp:txXfrm>
        <a:off x="1097919" y="101464"/>
        <a:ext cx="5210800" cy="48991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78F79-AD47-4A92-89B9-A3731672A44E}">
      <dsp:nvSpPr>
        <dsp:cNvPr id="0" name=""/>
        <dsp:cNvSpPr/>
      </dsp:nvSpPr>
      <dsp:spPr>
        <a:xfrm>
          <a:off x="0" y="0"/>
          <a:ext cx="1124886" cy="11248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6D59A-D077-497D-AD83-46ECD0B700DE}">
      <dsp:nvSpPr>
        <dsp:cNvPr id="0" name=""/>
        <dsp:cNvSpPr/>
      </dsp:nvSpPr>
      <dsp:spPr>
        <a:xfrm>
          <a:off x="562442" y="0"/>
          <a:ext cx="6844197" cy="11248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8000" kern="1200" dirty="0" smtClean="0">
              <a:solidFill>
                <a:srgbClr val="FF0000"/>
              </a:solidFill>
            </a:rPr>
            <a:t>الى الملتقى</a:t>
          </a:r>
          <a:endParaRPr lang="ar-IQ" sz="8000" kern="1200" dirty="0">
            <a:solidFill>
              <a:srgbClr val="FF0000"/>
            </a:solidFill>
          </a:endParaRPr>
        </a:p>
      </dsp:txBody>
      <dsp:txXfrm>
        <a:off x="562442" y="0"/>
        <a:ext cx="6844197" cy="112488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471E2-CFDD-4BD4-9F6D-F2AC8451331D}">
      <dsp:nvSpPr>
        <dsp:cNvPr id="0" name=""/>
        <dsp:cNvSpPr/>
      </dsp:nvSpPr>
      <dsp:spPr>
        <a:xfrm>
          <a:off x="4175719" y="0"/>
          <a:ext cx="3673152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في المحاضرة القادمة</a:t>
          </a:r>
          <a:endParaRPr lang="ar-IQ" sz="5100" kern="1200" dirty="0"/>
        </a:p>
      </dsp:txBody>
      <dsp:txXfrm>
        <a:off x="4713640" y="390069"/>
        <a:ext cx="2597310" cy="1883419"/>
      </dsp:txXfrm>
    </dsp:sp>
    <dsp:sp modelId="{4C85FB7A-7D04-483B-A102-C7423D20574D}">
      <dsp:nvSpPr>
        <dsp:cNvPr id="0" name=""/>
        <dsp:cNvSpPr/>
      </dsp:nvSpPr>
      <dsp:spPr>
        <a:xfrm rot="10800000">
          <a:off x="2956388" y="2470029"/>
          <a:ext cx="2224424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10800000">
        <a:off x="3226073" y="2649819"/>
        <a:ext cx="1954739" cy="539370"/>
      </dsp:txXfrm>
    </dsp:sp>
    <dsp:sp modelId="{B23C2C72-CFB1-4839-931B-5386B52AC8FB}">
      <dsp:nvSpPr>
        <dsp:cNvPr id="0" name=""/>
        <dsp:cNvSpPr/>
      </dsp:nvSpPr>
      <dsp:spPr>
        <a:xfrm>
          <a:off x="432410" y="0"/>
          <a:ext cx="3383650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وشكراً لحسن انتباهكم </a:t>
          </a:r>
          <a:endParaRPr lang="ar-IQ" sz="5100" kern="1200" dirty="0"/>
        </a:p>
      </dsp:txBody>
      <dsp:txXfrm>
        <a:off x="927934" y="390069"/>
        <a:ext cx="2392602" cy="1883419"/>
      </dsp:txXfrm>
    </dsp:sp>
    <dsp:sp modelId="{BBDD079D-F989-42D0-ACB1-2352DFA7FEAA}">
      <dsp:nvSpPr>
        <dsp:cNvPr id="0" name=""/>
        <dsp:cNvSpPr/>
      </dsp:nvSpPr>
      <dsp:spPr>
        <a:xfrm rot="21600000">
          <a:off x="3740013" y="-701315"/>
          <a:ext cx="1967673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-21600000">
        <a:off x="3740013" y="-521525"/>
        <a:ext cx="1697988" cy="539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200" kern="1200" dirty="0" smtClean="0"/>
            <a:t>عناصر المحاضرة</a:t>
          </a:r>
          <a:endParaRPr lang="ar-IQ" sz="4200" kern="1200" dirty="0"/>
        </a:p>
      </dsp:txBody>
      <dsp:txXfrm>
        <a:off x="1760447" y="101464"/>
        <a:ext cx="5210800" cy="489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u="sng" kern="1200" dirty="0" smtClean="0">
              <a:latin typeface="Calibri"/>
              <a:ea typeface="Calibri"/>
              <a:cs typeface="Simplified Arabic"/>
            </a:rPr>
            <a:t>اولا-</a:t>
          </a:r>
          <a:r>
            <a:rPr lang="ar-IQ" sz="3200" b="1" u="sng" kern="1200" dirty="0" smtClean="0">
              <a:latin typeface="Calibri"/>
              <a:ea typeface="Calibri"/>
              <a:cs typeface="Simplified Arabic"/>
            </a:rPr>
            <a:t>فوائد جدول المواصفات :</a:t>
          </a:r>
          <a:endParaRPr lang="ar-IQ" sz="3200" kern="1200" dirty="0"/>
        </a:p>
      </dsp:txBody>
      <dsp:txXfrm>
        <a:off x="1760447" y="101464"/>
        <a:ext cx="5210800" cy="4899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u="sng" kern="1200" dirty="0" smtClean="0">
              <a:effectLst/>
              <a:ea typeface="Calibri"/>
              <a:cs typeface="Simplified Arabic"/>
            </a:rPr>
            <a:t>ثانيا-</a:t>
          </a:r>
          <a:r>
            <a:rPr lang="ar-IQ" sz="3200" b="1" u="sng" kern="1200" dirty="0" smtClean="0">
              <a:effectLst/>
              <a:ea typeface="Calibri"/>
              <a:cs typeface="Simplified Arabic"/>
            </a:rPr>
            <a:t>كتابة الأسئلة أو الفقرات </a:t>
          </a:r>
          <a:endParaRPr lang="ar-IQ" sz="3200" kern="1200" dirty="0"/>
        </a:p>
      </dsp:txBody>
      <dsp:txXfrm>
        <a:off x="1760447" y="101464"/>
        <a:ext cx="5210800" cy="489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u="sng" kern="1200" dirty="0" smtClean="0">
              <a:effectLst/>
              <a:ea typeface="Calibri"/>
              <a:cs typeface="Simplified Arabic"/>
            </a:rPr>
            <a:t>ثالثا</a:t>
          </a:r>
          <a:r>
            <a:rPr lang="ar-IQ" sz="2500" b="1" u="sng" kern="1200" dirty="0" smtClean="0">
              <a:effectLst/>
              <a:ea typeface="Calibri"/>
              <a:cs typeface="Simplified Arabic"/>
            </a:rPr>
            <a:t> : ترتيب اشكال الفقرات في الاختبار الواحد </a:t>
          </a:r>
          <a:endParaRPr lang="ar-IQ" sz="2500" kern="1200" dirty="0"/>
        </a:p>
      </dsp:txBody>
      <dsp:txXfrm>
        <a:off x="1760447" y="101464"/>
        <a:ext cx="5210800" cy="489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u="sng" kern="1200" dirty="0" smtClean="0">
              <a:effectLst/>
              <a:ea typeface="Calibri"/>
              <a:cs typeface="Simplified Arabic"/>
            </a:rPr>
            <a:t>رابع</a:t>
          </a:r>
          <a:r>
            <a:rPr lang="ar-IQ" sz="3200" b="1" u="sng" kern="1200" dirty="0" smtClean="0">
              <a:effectLst/>
              <a:ea typeface="Calibri"/>
              <a:cs typeface="Simplified Arabic"/>
            </a:rPr>
            <a:t>اً: اعداد تعليمات الاختبار </a:t>
          </a:r>
          <a:endParaRPr lang="ar-IQ" sz="3200" kern="1200" dirty="0"/>
        </a:p>
      </dsp:txBody>
      <dsp:txXfrm>
        <a:off x="1097919" y="101464"/>
        <a:ext cx="5210800" cy="4899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u="sng" kern="1200" dirty="0" smtClean="0">
              <a:effectLst/>
              <a:ea typeface="Calibri"/>
              <a:cs typeface="Simplified Arabic"/>
            </a:rPr>
            <a:t>رابعا</a:t>
          </a:r>
          <a:r>
            <a:rPr lang="ar-IQ" sz="3200" b="1" u="sng" kern="1200" dirty="0" smtClean="0">
              <a:effectLst/>
              <a:ea typeface="Calibri"/>
              <a:cs typeface="Simplified Arabic"/>
            </a:rPr>
            <a:t>: اعداد تعليمات الاختبار </a:t>
          </a:r>
          <a:endParaRPr lang="ar-IQ" sz="3200" kern="1200" dirty="0"/>
        </a:p>
      </dsp:txBody>
      <dsp:txXfrm>
        <a:off x="1097919" y="101464"/>
        <a:ext cx="5210800" cy="489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u="sng" kern="1200" dirty="0" smtClean="0">
              <a:effectLst/>
              <a:ea typeface="Calibri"/>
              <a:cs typeface="Simplified Arabic"/>
            </a:rPr>
            <a:t>خامس</a:t>
          </a:r>
          <a:r>
            <a:rPr lang="ar-IQ" sz="3600" b="1" u="sng" kern="1200" dirty="0" smtClean="0">
              <a:effectLst/>
              <a:ea typeface="Calibri"/>
              <a:cs typeface="Simplified Arabic"/>
            </a:rPr>
            <a:t>اً: اخراج الاختبار</a:t>
          </a:r>
          <a:endParaRPr lang="ar-IQ" sz="3600" kern="1200" dirty="0"/>
        </a:p>
      </dsp:txBody>
      <dsp:txXfrm>
        <a:off x="1097919" y="101464"/>
        <a:ext cx="5210800" cy="4899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u="sng" kern="1200" dirty="0" smtClean="0">
              <a:effectLst/>
              <a:ea typeface="Calibri"/>
              <a:cs typeface="Simplified Arabic"/>
            </a:rPr>
            <a:t>س</a:t>
          </a:r>
          <a:r>
            <a:rPr lang="ar-SA" sz="3200" b="1" u="sng" kern="1200" dirty="0" smtClean="0">
              <a:effectLst/>
              <a:ea typeface="Calibri"/>
              <a:cs typeface="Simplified Arabic"/>
            </a:rPr>
            <a:t>ادس</a:t>
          </a:r>
          <a:r>
            <a:rPr lang="ar-IQ" sz="3200" b="1" u="sng" kern="1200" dirty="0" smtClean="0">
              <a:effectLst/>
              <a:ea typeface="Calibri"/>
              <a:cs typeface="Simplified Arabic"/>
            </a:rPr>
            <a:t>اً : شروط تطبيق الاختبار</a:t>
          </a:r>
          <a:endParaRPr lang="ar-IQ" sz="3200" kern="1200" dirty="0"/>
        </a:p>
      </dsp:txBody>
      <dsp:txXfrm>
        <a:off x="1097919" y="101464"/>
        <a:ext cx="5210800" cy="489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9B596D1-502E-422C-A0D0-70D72E57B397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B4A144-AFA0-4904-B472-4842A4A2207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259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C73335-F49F-49C5-892E-6F0E81B5BB83}" type="datetimeFigureOut">
              <a:rPr lang="ar-IQ" smtClean="0"/>
              <a:t>29/04/1444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485808890"/>
              </p:ext>
            </p:extLst>
          </p:nvPr>
        </p:nvGraphicFramePr>
        <p:xfrm>
          <a:off x="35496" y="274320"/>
          <a:ext cx="8898192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4289680" cy="5328591"/>
          </a:xfrm>
          <a:solidFill>
            <a:srgbClr val="FFFF00"/>
          </a:solidFill>
        </p:spPr>
        <p:txBody>
          <a:bodyPr/>
          <a:lstStyle/>
          <a:p>
            <a:r>
              <a:rPr lang="ar-IQ" dirty="0" smtClean="0"/>
              <a:t>الموضوع</a:t>
            </a:r>
            <a:r>
              <a:rPr lang="en-US" dirty="0" smtClean="0"/>
              <a:t>:</a:t>
            </a:r>
            <a:r>
              <a:rPr lang="ar-IQ" b="1" dirty="0" smtClean="0">
                <a:solidFill>
                  <a:srgbClr val="FF0000"/>
                </a:solidFill>
              </a:rPr>
              <a:t> القياس والتقويم</a:t>
            </a:r>
            <a:endParaRPr lang="ar-IQ" sz="3200" b="1" dirty="0" smtClean="0">
              <a:solidFill>
                <a:srgbClr val="FF0000"/>
              </a:solidFill>
            </a:endParaRPr>
          </a:p>
          <a:p>
            <a:r>
              <a:rPr lang="ar-IQ" b="1" dirty="0" smtClean="0"/>
              <a:t>الفصل </a:t>
            </a:r>
            <a:r>
              <a:rPr lang="en-US" b="1" dirty="0" smtClean="0"/>
              <a:t>:</a:t>
            </a:r>
            <a:r>
              <a:rPr lang="ar-IQ" b="1" dirty="0" smtClean="0"/>
              <a:t>الثاني</a:t>
            </a:r>
          </a:p>
          <a:p>
            <a:r>
              <a:rPr lang="ar-IQ" dirty="0" smtClean="0"/>
              <a:t>رقم المحاضرة</a:t>
            </a:r>
            <a:r>
              <a:rPr lang="en-US" dirty="0" smtClean="0"/>
              <a:t>-</a:t>
            </a:r>
            <a:r>
              <a:rPr lang="ar-IQ" b="1" dirty="0" smtClean="0">
                <a:solidFill>
                  <a:srgbClr val="00B0F0"/>
                </a:solidFill>
              </a:rPr>
              <a:t>ال</a:t>
            </a:r>
            <a:r>
              <a:rPr lang="ar-SA" b="1" dirty="0" smtClean="0">
                <a:solidFill>
                  <a:srgbClr val="00B0F0"/>
                </a:solidFill>
              </a:rPr>
              <a:t>سابعة</a:t>
            </a:r>
            <a:endParaRPr lang="ar-IQ" b="1" dirty="0" smtClean="0">
              <a:solidFill>
                <a:srgbClr val="00B0F0"/>
              </a:solidFill>
            </a:endParaRPr>
          </a:p>
          <a:p>
            <a:r>
              <a:rPr lang="ar-IQ" b="1" dirty="0" smtClean="0"/>
              <a:t>التدريسي </a:t>
            </a:r>
            <a:r>
              <a:rPr lang="en-US" b="1" dirty="0" smtClean="0"/>
              <a:t>: </a:t>
            </a:r>
            <a:r>
              <a:rPr lang="ar-IQ" b="1" dirty="0" smtClean="0"/>
              <a:t>ا</a:t>
            </a:r>
            <a:r>
              <a:rPr lang="en-US" b="1" dirty="0"/>
              <a:t>.</a:t>
            </a:r>
            <a:r>
              <a:rPr lang="ar-IQ" b="1" dirty="0" smtClean="0"/>
              <a:t>د قاسم مطر عبد</a:t>
            </a:r>
          </a:p>
          <a:p>
            <a:r>
              <a:rPr lang="ar-IQ" dirty="0" smtClean="0"/>
              <a:t>ا</a:t>
            </a:r>
            <a:r>
              <a:rPr lang="ar-IQ" sz="2400" b="1" dirty="0" smtClean="0"/>
              <a:t>لقسم </a:t>
            </a:r>
            <a:r>
              <a:rPr lang="en-US" sz="2400" b="1" dirty="0" smtClean="0"/>
              <a:t>:</a:t>
            </a:r>
            <a:r>
              <a:rPr lang="ar-IQ" sz="2400" b="1" dirty="0" smtClean="0"/>
              <a:t> قسمي علوم الحياة واللغة العربية</a:t>
            </a:r>
            <a:r>
              <a:rPr lang="en-US" sz="2400" b="1" dirty="0" smtClean="0"/>
              <a:t>-</a:t>
            </a:r>
            <a:r>
              <a:rPr lang="ar-IQ" sz="2400" b="1" dirty="0" smtClean="0"/>
              <a:t>الصباحي والمسائي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الكلية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ar-IQ" b="1" dirty="0" smtClean="0">
                <a:solidFill>
                  <a:srgbClr val="FF0000"/>
                </a:solidFill>
              </a:rPr>
              <a:t>التربية 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ar-IQ" b="1" dirty="0" smtClean="0">
                <a:solidFill>
                  <a:srgbClr val="FF0000"/>
                </a:solidFill>
              </a:rPr>
              <a:t>القرنة</a:t>
            </a:r>
          </a:p>
          <a:p>
            <a:r>
              <a:rPr lang="ar-IQ" sz="3200" b="1" dirty="0" smtClean="0"/>
              <a:t>جامعة البصرة </a:t>
            </a:r>
          </a:p>
          <a:p>
            <a:r>
              <a:rPr lang="ar-IQ" sz="3200" b="1" dirty="0" smtClean="0"/>
              <a:t>202</a:t>
            </a:r>
            <a:r>
              <a:rPr lang="ar-SA" sz="3200" b="1" dirty="0" smtClean="0"/>
              <a:t>2</a:t>
            </a:r>
            <a:r>
              <a:rPr lang="en-US" sz="3200" b="1" dirty="0" smtClean="0"/>
              <a:t>-</a:t>
            </a:r>
            <a:r>
              <a:rPr lang="ar-IQ" sz="3200" b="1" dirty="0" smtClean="0"/>
              <a:t> 202</a:t>
            </a:r>
            <a:r>
              <a:rPr lang="ar-SA" sz="3200" b="1" dirty="0" smtClean="0"/>
              <a:t>3</a:t>
            </a:r>
            <a:endParaRPr lang="en-US" sz="3200" b="1" dirty="0"/>
          </a:p>
        </p:txBody>
      </p:sp>
      <p:pic>
        <p:nvPicPr>
          <p:cNvPr id="8" name="عنصر نائب للمحتوى 5" descr="مفاهيم القياس و التقييم و التقويم ، و العلاقة بينها - تعليم جديد"/>
          <p:cNvPicPr>
            <a:picLocks noGrp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4608512" cy="5256584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86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149484529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777880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5.ان لا يتم اجراء الاختبار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في قاعات واسعة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، خاصة اذا كانت ذات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مداخل مختلفة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، لأنها تكون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معرضة </a:t>
            </a:r>
            <a:r>
              <a:rPr lang="ar-IQ" sz="9600" b="1" dirty="0" err="1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لل</a:t>
            </a:r>
            <a:r>
              <a:rPr lang="ar-SA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م</a:t>
            </a:r>
            <a:r>
              <a:rPr lang="ar-IQ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غادرين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من اشخاص اخرين ، وهذا يشكل نوعاً من البلبلة في جو الامتحان، فقد يلجأ الطلاب الى الغش عندما يجدون فرصة مواتية وقد يكون صوت المعلم غير مسموع ، عندما يقرأ تعليمات عليهم.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6.الا يعطي المعلم للاختبار قيمة اكبر من حجمه ، كأن يقول لهم ،(ان مستقبل الطالب متوقف نجاحه في هذا الامتحان)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وان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مثل هذا يجعل درجة القلق عند الطلاب مرتفعة ، فهم اما ان يصابوا بالاضطراب فلا يستطيعون الاجابة ، واما ان يحاولوا الغش من اي مصدر يتاح لهم.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7.ان يختار المعلم الظرف المناسب للاختبار ، فلا يعطي للطلاب بعد حفلة او سفرة مدرسية ، او ندوة خطابية ، او مناسبة معينة.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8.ان يشعر المعلم طلابه بالوقت المتبقي للامتحان ، شريطة الا يكثر من ذلك ويستحسن الا يزيد عن مرة او مرتين في الاختبار الواحد.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r"/>
            <a:endParaRPr lang="ar-IQ" dirty="0"/>
          </a:p>
          <a:p>
            <a:pPr algn="r"/>
            <a:r>
              <a:rPr lang="en-US" sz="4300" dirty="0" smtClean="0"/>
              <a:t>---------------------------------------------------------------------------------------------------------------------------</a:t>
            </a:r>
            <a:endParaRPr lang="ar-IQ" sz="4300" dirty="0" smtClean="0"/>
          </a:p>
          <a:p>
            <a:pPr algn="r"/>
            <a:r>
              <a:rPr lang="ar-IQ" sz="8000" b="1" dirty="0" smtClean="0"/>
              <a:t>الصفحة السابعة </a:t>
            </a:r>
            <a:r>
              <a:rPr lang="ar-IQ" sz="8000" dirty="0" smtClean="0"/>
              <a:t>-القسم: </a:t>
            </a:r>
            <a:r>
              <a:rPr lang="ar-IQ" sz="8000" dirty="0"/>
              <a:t>علوم الحياة واللغة العربية  –كلية التربية/القرنة-</a:t>
            </a:r>
            <a:r>
              <a:rPr lang="en-US" sz="8000" b="1" dirty="0" smtClean="0">
                <a:solidFill>
                  <a:srgbClr val="FF0000"/>
                </a:solidFill>
              </a:rPr>
              <a:t>University of Basrah</a:t>
            </a:r>
            <a:endParaRPr lang="ar-IQ" sz="8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40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29519195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805264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r"/>
            <a:endParaRPr lang="ar-IQ" sz="9600" dirty="0" smtClean="0"/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ar-IQ" sz="8000" dirty="0" smtClean="0">
                <a:latin typeface="Calibri"/>
                <a:ea typeface="Calibri"/>
                <a:cs typeface="Simplified Arabic"/>
              </a:rPr>
              <a:t> </a:t>
            </a:r>
            <a:r>
              <a:rPr lang="ar-IQ" sz="9600" dirty="0" smtClean="0">
                <a:latin typeface="Calibri"/>
                <a:ea typeface="Calibri"/>
                <a:cs typeface="Simplified Arabic"/>
              </a:rPr>
              <a:t>بعد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اكتمال الصيغة الاولية للاختبار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بأجراء تجربة استطلاعية على عينة صغيرة 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قد تكون صفاً كاملاً تبعاً لطبيعة الاختبار </a:t>
            </a: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والغرض من هذه التجربة التعرف على مدى ملائمة الاختبار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من حيث </a:t>
            </a:r>
            <a:r>
              <a:rPr lang="ar-IQ" sz="96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وضوح العبارات والمدة الازمة للإجابة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ومن ثم تعديل فقرات الاختبار في ضوء التجربة الاستطلاعية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 وقد يحتاج الاختبار الى اكثر من تجربة وكلما بذل مصمم الاختبار عناية ودقة ملاحظة خلال التجربة او التجارب الاستطلاعية سهل عليه بناء اختبار اكثر موضوعية واقل اخطاءً</a:t>
            </a:r>
            <a:r>
              <a:rPr lang="ar-IQ" sz="9600" dirty="0" smtClean="0">
                <a:latin typeface="Calibri"/>
                <a:ea typeface="Calibri"/>
                <a:cs typeface="Simplified Arabic"/>
              </a:rPr>
              <a:t>.</a:t>
            </a:r>
            <a:endParaRPr lang="en-US" sz="9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dirty="0" smtClean="0">
                <a:latin typeface="Calibri"/>
                <a:ea typeface="Calibri"/>
                <a:cs typeface="Simplified Arabic"/>
              </a:rPr>
              <a:t>و</a:t>
            </a:r>
            <a:r>
              <a:rPr lang="ar-SA" sz="9600" dirty="0" smtClean="0">
                <a:latin typeface="Calibri"/>
                <a:ea typeface="Calibri"/>
                <a:cs typeface="Simplified Arabic"/>
              </a:rPr>
              <a:t>بعد</a:t>
            </a:r>
            <a:r>
              <a:rPr lang="ar-IQ" sz="9600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الانتهاء من التجربة الاستطلاعية الاولية يعمد المصمم </a:t>
            </a:r>
            <a:r>
              <a:rPr lang="ar-IQ" sz="96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الى اجراء تجربة استطلاعية ثانية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من خلال اختيار عينة اكبر من الافراد المستهدفين في البحث ولا يوجد رقم نهائي محدد لحجم هذه العينة الا انها يمكن ان تتراوح بين (40-100)  شخص بحيث تضم من بينها افراداً او مجاميع يمثلون عناصر العينة </a:t>
            </a:r>
            <a:r>
              <a:rPr lang="ar-IQ" sz="9600" dirty="0" err="1">
                <a:latin typeface="Calibri"/>
                <a:ea typeface="Calibri"/>
                <a:cs typeface="Simplified Arabic"/>
              </a:rPr>
              <a:t>التجربية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 او الاساسية التي يسعى الباحث لتصميم الاختبار لها ومثل هذا التمثيل يزيد من صدق الفقرات ويحسن من ثباته في التجربة الاخيرة</a:t>
            </a:r>
            <a:r>
              <a:rPr lang="ar-IQ" sz="9600" dirty="0" smtClean="0">
                <a:latin typeface="Calibri"/>
                <a:ea typeface="Calibri"/>
                <a:cs typeface="Simplified Arabic"/>
              </a:rPr>
              <a:t>.</a:t>
            </a:r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</a:t>
            </a:r>
            <a:endParaRPr lang="ar-IQ" dirty="0" smtClean="0"/>
          </a:p>
          <a:p>
            <a:pPr algn="r"/>
            <a:r>
              <a:rPr lang="ar-IQ" sz="6200" b="1" dirty="0" smtClean="0"/>
              <a:t>الصفحة الثامنة </a:t>
            </a:r>
            <a:r>
              <a:rPr lang="ar-IQ" sz="6200" dirty="0" smtClean="0"/>
              <a:t>-القسم: </a:t>
            </a:r>
            <a:r>
              <a:rPr lang="ar-IQ" sz="6200" dirty="0"/>
              <a:t>علوم الحياة واللغة العربية  –كلية التربية/القرنة-</a:t>
            </a:r>
            <a:r>
              <a:rPr lang="en-US" sz="6200" b="1" dirty="0" smtClean="0">
                <a:solidFill>
                  <a:srgbClr val="FF0000"/>
                </a:solidFill>
              </a:rPr>
              <a:t>University of Basrah</a:t>
            </a:r>
            <a:endParaRPr lang="ar-IQ" sz="6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8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403322541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805264"/>
          </a:xfr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pPr algn="r"/>
            <a:endParaRPr lang="ar-IQ" sz="9600" dirty="0" smtClean="0"/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8600" dirty="0">
                <a:latin typeface="Calibri"/>
                <a:ea typeface="Calibri"/>
                <a:cs typeface="Simplified Arabic"/>
              </a:rPr>
              <a:t>يمكن تلخيص اهم الفوائد من اجراء التجربة الاستطلاعية الاولى والثانية :</a:t>
            </a:r>
            <a:endParaRPr lang="en-US" sz="74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spcAft>
                <a:spcPts val="800"/>
              </a:spcAft>
              <a:buFont typeface="+mj-cs"/>
              <a:buAutoNum type="arabic1Minus"/>
            </a:pPr>
            <a:r>
              <a:rPr lang="ar-IQ" sz="8600" dirty="0">
                <a:ea typeface="Calibri"/>
                <a:cs typeface="Simplified Arabic"/>
              </a:rPr>
              <a:t>التعرف على </a:t>
            </a:r>
            <a:r>
              <a:rPr lang="ar-IQ" sz="8600" b="1" dirty="0">
                <a:solidFill>
                  <a:srgbClr val="FF0000"/>
                </a:solidFill>
                <a:ea typeface="Calibri"/>
                <a:cs typeface="Simplified Arabic"/>
              </a:rPr>
              <a:t>رأي الطلبة في التعليمات </a:t>
            </a:r>
            <a:r>
              <a:rPr lang="ar-IQ" sz="8600" dirty="0">
                <a:ea typeface="Calibri"/>
                <a:cs typeface="Simplified Arabic"/>
              </a:rPr>
              <a:t>التي تسبق الاختبار من حيث </a:t>
            </a:r>
            <a:r>
              <a:rPr lang="ar-IQ" sz="8600" b="1" dirty="0">
                <a:solidFill>
                  <a:srgbClr val="7030A0"/>
                </a:solidFill>
                <a:ea typeface="Calibri"/>
                <a:cs typeface="Simplified Arabic"/>
              </a:rPr>
              <a:t>الوضوح وقلة او كثرة التفاصيل وملائمة اللغة </a:t>
            </a:r>
            <a:r>
              <a:rPr lang="ar-IQ" sz="8600" dirty="0">
                <a:ea typeface="Calibri"/>
                <a:cs typeface="Simplified Arabic"/>
              </a:rPr>
              <a:t>وكفايتها بحيث يؤدي الطالب الاختبار من دون ان يحتاج الى استفسار اخر.</a:t>
            </a:r>
            <a:endParaRPr lang="en-US" sz="1200" dirty="0"/>
          </a:p>
          <a:p>
            <a:pPr marL="342900" lvl="0" indent="-342900" algn="just">
              <a:spcAft>
                <a:spcPts val="800"/>
              </a:spcAft>
              <a:buFont typeface="+mj-cs"/>
              <a:buAutoNum type="arabic1Minus"/>
            </a:pPr>
            <a:r>
              <a:rPr lang="ar-IQ" sz="8600" dirty="0">
                <a:ea typeface="Calibri"/>
                <a:cs typeface="Simplified Arabic"/>
              </a:rPr>
              <a:t>تسجيل </a:t>
            </a:r>
            <a:r>
              <a:rPr lang="ar-IQ" sz="8600" b="1" dirty="0">
                <a:solidFill>
                  <a:srgbClr val="FF0000"/>
                </a:solidFill>
                <a:ea typeface="Calibri"/>
                <a:cs typeface="Simplified Arabic"/>
              </a:rPr>
              <a:t>اسئلة الطلبة وملاحظاتهم </a:t>
            </a:r>
            <a:r>
              <a:rPr lang="ar-IQ" sz="8600" dirty="0">
                <a:ea typeface="Calibri"/>
                <a:cs typeface="Simplified Arabic"/>
              </a:rPr>
              <a:t>على الاختبار نفسه </a:t>
            </a:r>
            <a:r>
              <a:rPr lang="ar-IQ" sz="8600" b="1" dirty="0">
                <a:ea typeface="Calibri"/>
                <a:cs typeface="Simplified Arabic"/>
              </a:rPr>
              <a:t>وغموض بعض الفقرات </a:t>
            </a:r>
            <a:r>
              <a:rPr lang="ar-IQ" sz="8600" dirty="0">
                <a:ea typeface="Calibri"/>
                <a:cs typeface="Simplified Arabic"/>
              </a:rPr>
              <a:t>او عدم وضوح الطباعة او ازدواجية الفهم لأي من اجزاء الاختبار.</a:t>
            </a:r>
            <a:endParaRPr lang="en-US" sz="1200" dirty="0"/>
          </a:p>
          <a:p>
            <a:pPr algn="just">
              <a:spcAft>
                <a:spcPts val="800"/>
              </a:spcAft>
            </a:pPr>
            <a:r>
              <a:rPr lang="ar-IQ" sz="8600" dirty="0">
                <a:ea typeface="Calibri"/>
                <a:cs typeface="Simplified Arabic"/>
              </a:rPr>
              <a:t>ج. تسجيل الوقت الذي يستغرقه اعطاء التعليمات وتوضيح المطلوب تمهيداً </a:t>
            </a:r>
            <a:r>
              <a:rPr lang="ar-SA" sz="8600" dirty="0" smtClean="0">
                <a:ea typeface="Calibri"/>
                <a:cs typeface="Simplified Arabic"/>
              </a:rPr>
              <a:t>  </a:t>
            </a:r>
            <a:r>
              <a:rPr lang="ar-IQ" sz="8600" b="1" dirty="0" smtClean="0">
                <a:solidFill>
                  <a:srgbClr val="00B050"/>
                </a:solidFill>
                <a:ea typeface="Calibri"/>
                <a:cs typeface="Simplified Arabic"/>
              </a:rPr>
              <a:t>لإيجاد </a:t>
            </a:r>
            <a:r>
              <a:rPr lang="ar-IQ" sz="8600" b="1" dirty="0">
                <a:solidFill>
                  <a:srgbClr val="00B050"/>
                </a:solidFill>
                <a:ea typeface="Calibri"/>
                <a:cs typeface="Simplified Arabic"/>
              </a:rPr>
              <a:t>نسبة متوسطة للوقت المخصص للتعليمات.</a:t>
            </a:r>
            <a:endParaRPr lang="en-US" sz="1200" b="1" dirty="0">
              <a:solidFill>
                <a:srgbClr val="00B050"/>
              </a:solidFill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n-US" sz="8000" dirty="0">
                <a:latin typeface="Calibri"/>
                <a:ea typeface="Calibri"/>
                <a:cs typeface="Arial"/>
              </a:rPr>
              <a:t> </a:t>
            </a:r>
            <a:endParaRPr lang="en-US" sz="6000" dirty="0">
              <a:latin typeface="Calibri"/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ar-IQ" dirty="0"/>
          </a:p>
          <a:p>
            <a:pPr algn="r"/>
            <a:r>
              <a:rPr lang="en-US" dirty="0" smtClean="0"/>
              <a:t>-------------------------------------------------------------</a:t>
            </a:r>
            <a:endParaRPr lang="ar-IQ" dirty="0" smtClean="0"/>
          </a:p>
          <a:p>
            <a:pPr algn="r"/>
            <a:r>
              <a:rPr lang="ar-IQ" sz="6200" b="1" dirty="0" smtClean="0"/>
              <a:t>الصفحة الثامنة </a:t>
            </a:r>
            <a:r>
              <a:rPr lang="ar-IQ" sz="6200" dirty="0" smtClean="0"/>
              <a:t>-القسم: </a:t>
            </a:r>
            <a:r>
              <a:rPr lang="ar-IQ" sz="6200" dirty="0"/>
              <a:t>علوم الحياة واللغة العربية  –كلية التربية/القرنة-</a:t>
            </a:r>
            <a:r>
              <a:rPr lang="en-US" sz="6200" b="1" dirty="0" smtClean="0">
                <a:solidFill>
                  <a:srgbClr val="FF0000"/>
                </a:solidFill>
              </a:rPr>
              <a:t>University of Basrah</a:t>
            </a:r>
            <a:endParaRPr lang="ar-IQ" sz="6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6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2307858490"/>
              </p:ext>
            </p:extLst>
          </p:nvPr>
        </p:nvGraphicFramePr>
        <p:xfrm>
          <a:off x="1432560" y="359898"/>
          <a:ext cx="7406640" cy="1124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581804576"/>
              </p:ext>
            </p:extLst>
          </p:nvPr>
        </p:nvGraphicFramePr>
        <p:xfrm>
          <a:off x="1115616" y="2132856"/>
          <a:ext cx="784887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4701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690828127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68863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SA" sz="2800" b="1" u="sng" dirty="0" smtClean="0">
                <a:latin typeface="Calibri"/>
                <a:ea typeface="Calibri"/>
                <a:cs typeface="Simplified Arabic"/>
              </a:rPr>
              <a:t>اولا-</a:t>
            </a:r>
            <a:r>
              <a:rPr lang="ar-IQ" sz="2800" b="1" u="sng" dirty="0" smtClean="0">
                <a:latin typeface="Calibri"/>
                <a:ea typeface="Calibri"/>
                <a:cs typeface="Simplified Arabic"/>
              </a:rPr>
              <a:t>فوائد </a:t>
            </a:r>
            <a:r>
              <a:rPr lang="ar-IQ" sz="2800" b="1" u="sng" dirty="0">
                <a:latin typeface="Calibri"/>
                <a:ea typeface="Calibri"/>
                <a:cs typeface="Simplified Arabic"/>
              </a:rPr>
              <a:t>جدول المواصفات </a:t>
            </a:r>
            <a:r>
              <a:rPr lang="ar-IQ" sz="2800" b="1" u="sng" dirty="0" smtClean="0">
                <a:latin typeface="Calibri"/>
                <a:ea typeface="Calibri"/>
                <a:cs typeface="Simplified Arabic"/>
              </a:rPr>
              <a:t>:</a:t>
            </a:r>
            <a:endParaRPr lang="ar-IQ" dirty="0" smtClean="0"/>
          </a:p>
          <a:p>
            <a:pPr algn="r"/>
            <a:r>
              <a:rPr lang="ar-IQ" sz="2800" b="1" u="sng" dirty="0" err="1" smtClean="0">
                <a:ea typeface="Calibri"/>
                <a:cs typeface="Simplified Arabic"/>
              </a:rPr>
              <a:t>ثا</a:t>
            </a:r>
            <a:r>
              <a:rPr lang="ar-SA" sz="2800" b="1" u="sng" dirty="0" err="1" smtClean="0">
                <a:ea typeface="Calibri"/>
                <a:cs typeface="Simplified Arabic"/>
              </a:rPr>
              <a:t>نيا</a:t>
            </a:r>
            <a:r>
              <a:rPr lang="ar-SA" sz="2800" b="1" u="sng" dirty="0" smtClean="0">
                <a:ea typeface="Calibri"/>
                <a:cs typeface="Simplified Arabic"/>
              </a:rPr>
              <a:t>-</a:t>
            </a:r>
            <a:r>
              <a:rPr lang="ar-IQ" sz="2800" b="1" u="sng" dirty="0" smtClean="0">
                <a:ea typeface="Calibri"/>
                <a:cs typeface="Simplified Arabic"/>
              </a:rPr>
              <a:t> </a:t>
            </a:r>
            <a:r>
              <a:rPr lang="ar-IQ" sz="2800" b="1" u="sng" dirty="0">
                <a:ea typeface="Calibri"/>
                <a:cs typeface="Simplified Arabic"/>
              </a:rPr>
              <a:t>كتابة الأسئلة أو الفقرات </a:t>
            </a:r>
            <a:endParaRPr lang="ar-IQ" dirty="0" smtClean="0"/>
          </a:p>
          <a:p>
            <a:pPr algn="r"/>
            <a:r>
              <a:rPr lang="ar-SA" sz="2800" b="1" u="sng" dirty="0" smtClean="0">
                <a:ea typeface="Calibri"/>
                <a:cs typeface="Simplified Arabic"/>
              </a:rPr>
              <a:t>ثالثا-</a:t>
            </a:r>
            <a:r>
              <a:rPr lang="ar-IQ" sz="2800" b="1" u="sng" dirty="0" smtClean="0">
                <a:ea typeface="Calibri"/>
                <a:cs typeface="Simplified Arabic"/>
              </a:rPr>
              <a:t>ترتيب </a:t>
            </a:r>
            <a:r>
              <a:rPr lang="ar-IQ" sz="2800" b="1" u="sng" dirty="0">
                <a:ea typeface="Calibri"/>
                <a:cs typeface="Simplified Arabic"/>
              </a:rPr>
              <a:t>اشكال الفقرات في الاختبار </a:t>
            </a:r>
            <a:r>
              <a:rPr lang="ar-IQ" sz="2800" b="1" u="sng" dirty="0" smtClean="0">
                <a:ea typeface="Calibri"/>
                <a:cs typeface="Simplified Arabic"/>
              </a:rPr>
              <a:t>الواحد</a:t>
            </a:r>
            <a:endParaRPr lang="ar-SA" sz="2800" b="1" u="sng" dirty="0" smtClean="0">
              <a:ea typeface="Calibri"/>
              <a:cs typeface="Simplified Arabic"/>
            </a:endParaRPr>
          </a:p>
          <a:p>
            <a:pPr algn="r"/>
            <a:r>
              <a:rPr lang="ar-IQ" sz="2800" b="1" u="sng" dirty="0" smtClean="0">
                <a:ea typeface="Calibri"/>
                <a:cs typeface="Simplified Arabic"/>
              </a:rPr>
              <a:t> </a:t>
            </a:r>
            <a:r>
              <a:rPr lang="ar-SA" sz="2800" b="1" u="sng" dirty="0" smtClean="0">
                <a:ea typeface="Calibri"/>
                <a:cs typeface="Simplified Arabic"/>
              </a:rPr>
              <a:t>رابعا-</a:t>
            </a:r>
            <a:r>
              <a:rPr lang="ar-IQ" sz="2800" b="1" u="sng" dirty="0" smtClean="0">
                <a:ea typeface="Calibri"/>
                <a:cs typeface="Simplified Arabic"/>
              </a:rPr>
              <a:t>اعداد </a:t>
            </a:r>
            <a:r>
              <a:rPr lang="ar-IQ" sz="2800" b="1" u="sng" dirty="0">
                <a:ea typeface="Calibri"/>
                <a:cs typeface="Simplified Arabic"/>
              </a:rPr>
              <a:t>تعليمات الاختبار </a:t>
            </a:r>
            <a:endParaRPr lang="ar-SA" sz="2800" b="1" u="sng" dirty="0" smtClean="0">
              <a:ea typeface="Calibri"/>
              <a:cs typeface="Simplified Arabic"/>
            </a:endParaRPr>
          </a:p>
          <a:p>
            <a:pPr algn="r"/>
            <a:r>
              <a:rPr lang="ar-SA" sz="2800" b="1" u="sng" dirty="0" smtClean="0">
                <a:ea typeface="Calibri"/>
                <a:cs typeface="Simplified Arabic"/>
              </a:rPr>
              <a:t>خامسا-</a:t>
            </a:r>
            <a:r>
              <a:rPr lang="ar-IQ" sz="2800" b="1" u="sng" dirty="0" smtClean="0">
                <a:ea typeface="Calibri"/>
                <a:cs typeface="Simplified Arabic"/>
              </a:rPr>
              <a:t>اخراج الاختبار</a:t>
            </a:r>
            <a:endParaRPr lang="ar-SA" sz="2800" b="1" u="sng" dirty="0" smtClean="0">
              <a:ea typeface="Calibri"/>
              <a:cs typeface="Simplified Arabic"/>
            </a:endParaRPr>
          </a:p>
          <a:p>
            <a:pPr algn="r"/>
            <a:r>
              <a:rPr lang="ar-SA" sz="2800" b="1" u="sng" dirty="0" smtClean="0">
                <a:ea typeface="Calibri"/>
                <a:cs typeface="Simplified Arabic"/>
              </a:rPr>
              <a:t>سادسا-</a:t>
            </a:r>
            <a:r>
              <a:rPr lang="ar-IQ" sz="2800" b="1" u="sng" dirty="0" smtClean="0">
                <a:ea typeface="Calibri"/>
                <a:cs typeface="Simplified Arabic"/>
              </a:rPr>
              <a:t>شروط </a:t>
            </a:r>
            <a:r>
              <a:rPr lang="ar-IQ" sz="2800" b="1" u="sng" dirty="0">
                <a:ea typeface="Calibri"/>
                <a:cs typeface="Simplified Arabic"/>
              </a:rPr>
              <a:t>تطبيق </a:t>
            </a:r>
            <a:r>
              <a:rPr lang="ar-IQ" sz="2800" b="1" u="sng" dirty="0" smtClean="0">
                <a:ea typeface="Calibri"/>
                <a:cs typeface="Simplified Arabic"/>
              </a:rPr>
              <a:t>الاختبار</a:t>
            </a:r>
            <a:endParaRPr lang="ar-SA" sz="2800" b="1" u="sng" dirty="0" smtClean="0">
              <a:ea typeface="Calibri"/>
              <a:cs typeface="Simplified Arabic"/>
            </a:endParaRPr>
          </a:p>
          <a:p>
            <a:pPr algn="r"/>
            <a:r>
              <a:rPr lang="ar-SA" sz="2800" b="1" u="sng" dirty="0" smtClean="0">
                <a:ea typeface="Calibri"/>
                <a:cs typeface="Simplified Arabic"/>
              </a:rPr>
              <a:t>سابعا-</a:t>
            </a:r>
            <a:r>
              <a:rPr lang="ar-IQ" sz="2800" b="1" u="sng" dirty="0" smtClean="0">
                <a:ea typeface="Calibri"/>
                <a:cs typeface="Simplified Arabic"/>
              </a:rPr>
              <a:t>التجربة </a:t>
            </a:r>
            <a:r>
              <a:rPr lang="ar-IQ" sz="2800" b="1" u="sng" dirty="0">
                <a:ea typeface="Calibri"/>
                <a:cs typeface="Simplified Arabic"/>
              </a:rPr>
              <a:t>الاستطلاعية والاساسية </a:t>
            </a:r>
            <a:endParaRPr lang="en-US" sz="2800" b="1" u="sng" dirty="0" smtClean="0">
              <a:ea typeface="Calibri"/>
              <a:cs typeface="Simplified Arabic"/>
            </a:endParaRPr>
          </a:p>
          <a:p>
            <a:pPr algn="r"/>
            <a:endParaRPr lang="en-US" sz="2800" b="1" u="sng" dirty="0">
              <a:cs typeface="Simplified Arabic"/>
            </a:endParaRPr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الاولى </a:t>
            </a:r>
            <a:r>
              <a:rPr lang="ar-IQ" sz="2000" dirty="0" smtClean="0"/>
              <a:t>-القسم: 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0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802272396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688632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. يؤمن صدق الاختبار </a:t>
            </a:r>
            <a:r>
              <a:rPr lang="ar-IQ" sz="112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لأنه يجبر المعلم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على توزيع الأسئلة على مختلف أجزاء المادة.</a:t>
            </a:r>
            <a:endParaRPr lang="en-US" sz="72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2. يمنع وضع اختبارات صم أي اختبارات </a:t>
            </a:r>
            <a:r>
              <a:rPr lang="ar-IQ" sz="112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الحفظ غيباً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.</a:t>
            </a:r>
            <a:endParaRPr lang="en-US" sz="72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3. يشعر الطالب بأنه </a:t>
            </a:r>
            <a:r>
              <a:rPr lang="ar-IQ" sz="112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لم يضيع وقته سدى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في الاستعداد </a:t>
            </a:r>
            <a:r>
              <a:rPr lang="ar-IQ" sz="11200" dirty="0" err="1">
                <a:latin typeface="Calibri"/>
                <a:ea typeface="Calibri"/>
                <a:cs typeface="Simplified Arabic"/>
              </a:rPr>
              <a:t>للأمتحان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 لأن الاختبار قد غطى جميع أجزاء المادة.</a:t>
            </a:r>
            <a:endParaRPr lang="en-US" sz="72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4. يعطي كل جزء من المادة </a:t>
            </a:r>
            <a:r>
              <a:rPr lang="ar-IQ" sz="112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وزنه الحقيقي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وذلك بالنسبة للزمن الذي انفق في تدريسه وكذلك حسب أهميته.</a:t>
            </a:r>
            <a:endParaRPr lang="en-US" sz="72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5. يمكن ترتيب الأسئلة حسب الأهداف وذلك </a:t>
            </a:r>
            <a:r>
              <a:rPr lang="ar-IQ" sz="11200" b="1" dirty="0">
                <a:latin typeface="Calibri"/>
                <a:ea typeface="Calibri"/>
                <a:cs typeface="Simplified Arabic"/>
              </a:rPr>
              <a:t>بوضع جميع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الأسئلة التي تقيس هدفاً ما معاً مما يمكن من جعل الاختبار </a:t>
            </a:r>
            <a:r>
              <a:rPr lang="ar-IQ" sz="112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أداة تشخيصية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بالإضافة الى كونه </a:t>
            </a:r>
            <a:r>
              <a:rPr lang="ar-IQ" sz="112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أداة تحصيلية</a:t>
            </a:r>
            <a:r>
              <a:rPr lang="ar-IQ" sz="11200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.</a:t>
            </a:r>
            <a:endParaRPr lang="ar-IQ" dirty="0" smtClean="0">
              <a:solidFill>
                <a:srgbClr val="FF0000"/>
              </a:solidFill>
            </a:endParaRPr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8000" b="1" dirty="0" smtClean="0"/>
              <a:t>الصفحة الثانية </a:t>
            </a:r>
            <a:r>
              <a:rPr lang="ar-IQ" sz="8000" dirty="0" smtClean="0"/>
              <a:t>-القسم: علوم الحياة واللغة العربية  –كلية التربية/القرنة- </a:t>
            </a:r>
            <a:r>
              <a:rPr lang="en-US" sz="8000" b="1" dirty="0" smtClean="0">
                <a:solidFill>
                  <a:srgbClr val="FF0000"/>
                </a:solidFill>
              </a:rPr>
              <a:t>University of Basrah</a:t>
            </a:r>
            <a:endParaRPr lang="ar-IQ" sz="8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987262123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08504" cy="5805264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r"/>
            <a:endParaRPr lang="en-US" sz="3600" b="1" dirty="0">
              <a:solidFill>
                <a:schemeClr val="tx1"/>
              </a:solidFill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1.ان تكون لغة الكتابة الأسئلة واضحة ومحددة ، لا لبس فيها ، ولا غموض.</a:t>
            </a:r>
            <a:endParaRPr lang="en-US" sz="48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2.ان 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يكون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عدد الأسئلة اكثر مما هو مطلوب ،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يحذف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منها ما هو غير ضروري.</a:t>
            </a:r>
            <a:endParaRPr lang="en-US" sz="48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3.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ا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 ن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لا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تقيس الأسئلة من الأهداف الهامشية التي لا قيمة لها.</a:t>
            </a:r>
            <a:endParaRPr lang="en-US" sz="48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 smtClean="0">
                <a:latin typeface="Calibri"/>
                <a:ea typeface="Calibri"/>
                <a:cs typeface="Simplified Arabic"/>
              </a:rPr>
              <a:t>4.ا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ن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لا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تكون لغة الأسئلة منقولة حرفياً من الكتاب المدرسي ، كي لا ينمو عند الطلاب اتجاهات نحو حفظ الإجابة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غيباً.</a:t>
            </a:r>
            <a:endParaRPr lang="en-US" sz="48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 smtClean="0">
                <a:latin typeface="Calibri"/>
                <a:ea typeface="Calibri"/>
                <a:cs typeface="Simplified Arabic"/>
              </a:rPr>
              <a:t>5.ا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ن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لا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يوجد في السؤال الواحد ، ما يوحي بالإجابة عنه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.</a:t>
            </a:r>
            <a:endParaRPr lang="ar-SA" sz="9600" b="1" dirty="0" smtClean="0">
              <a:latin typeface="Calibri"/>
              <a:ea typeface="Calibri"/>
              <a:cs typeface="Simplified Arabic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6.ان يكون نص السؤال قصيراً ما امكن شريطة الا يكون على حساب المعنى.</a:t>
            </a:r>
            <a:endParaRPr lang="en-US" sz="48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7.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ا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ن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لا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تكون الإجابة على سؤال ما تكشف عن إجابة سؤال اخر غيره.</a:t>
            </a:r>
            <a:endParaRPr lang="en-US" sz="48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8. ان تكون الأسئلة منصبة بشكل صحيح نحو الأهداف التي يرمي المعلم الى تقويمها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</a:t>
            </a:r>
          </a:p>
          <a:p>
            <a:pPr algn="r"/>
            <a:endParaRPr lang="ar-IQ" sz="3200" dirty="0" smtClean="0"/>
          </a:p>
          <a:p>
            <a:pPr algn="r"/>
            <a:r>
              <a:rPr lang="ar-IQ" sz="8000" b="1" dirty="0" smtClean="0"/>
              <a:t>الصفحة الثالثة </a:t>
            </a:r>
            <a:r>
              <a:rPr lang="en-US" sz="8000" dirty="0" smtClean="0"/>
              <a:t>–</a:t>
            </a:r>
            <a:r>
              <a:rPr lang="ar-IQ" sz="8000" dirty="0" smtClean="0"/>
              <a:t>القسم</a:t>
            </a:r>
            <a:r>
              <a:rPr lang="en-US" sz="8000" dirty="0" smtClean="0"/>
              <a:t>:</a:t>
            </a:r>
            <a:r>
              <a:rPr lang="ar-IQ" sz="8000" dirty="0" smtClean="0"/>
              <a:t>علوم الحياة واللغة العربية  –كلية التربية/القرنة- </a:t>
            </a:r>
            <a:r>
              <a:rPr lang="en-US" sz="8000" b="1" dirty="0" smtClean="0">
                <a:solidFill>
                  <a:srgbClr val="FF0000"/>
                </a:solidFill>
              </a:rPr>
              <a:t>University of Basrah</a:t>
            </a:r>
            <a:endParaRPr lang="ar-IQ" sz="8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12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992786067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688632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2800" dirty="0">
                <a:latin typeface="Calibri"/>
                <a:ea typeface="Calibri"/>
                <a:cs typeface="Simplified Arabic"/>
              </a:rPr>
              <a:t>1.الترتيب حسب شكل الفقرة : </a:t>
            </a:r>
            <a:r>
              <a:rPr lang="ar-IQ" sz="12800" dirty="0" smtClean="0">
                <a:latin typeface="Calibri"/>
                <a:ea typeface="Calibri"/>
                <a:cs typeface="Simplified Arabic"/>
              </a:rPr>
              <a:t>من </a:t>
            </a:r>
            <a:r>
              <a:rPr lang="ar-IQ" sz="12800" dirty="0">
                <a:latin typeface="Calibri"/>
                <a:ea typeface="Calibri"/>
                <a:cs typeface="Simplified Arabic"/>
              </a:rPr>
              <a:t>حيث </a:t>
            </a:r>
            <a:r>
              <a:rPr lang="ar-IQ" sz="12800" dirty="0" smtClean="0">
                <a:latin typeface="Calibri"/>
                <a:ea typeface="Calibri"/>
                <a:cs typeface="Simplified Arabic"/>
              </a:rPr>
              <a:t>صعوبتها.</a:t>
            </a:r>
            <a:endParaRPr lang="ar-SA" sz="12800" dirty="0" smtClean="0">
              <a:latin typeface="Calibri"/>
              <a:ea typeface="Calibri"/>
              <a:cs typeface="Simplified Arabic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2800" dirty="0">
                <a:ea typeface="Calibri"/>
                <a:cs typeface="Simplified Arabic"/>
              </a:rPr>
              <a:t>2.الترتيب حسب سهولة السؤال : </a:t>
            </a:r>
            <a:r>
              <a:rPr lang="ar-SA" sz="12800" dirty="0" smtClean="0">
                <a:ea typeface="Calibri"/>
                <a:cs typeface="Simplified Arabic"/>
              </a:rPr>
              <a:t>معامل السهولة او تحليل المحتوى(الاهداف)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2800" dirty="0">
                <a:latin typeface="Calibri"/>
                <a:ea typeface="Calibri"/>
                <a:cs typeface="Simplified Arabic"/>
              </a:rPr>
              <a:t>3. الترتيب حسب المستوى العقلي الذي تقيسه الفقرة ، فالفقرات ذات المستوى الواحد من الصعوبة تظهر كمجموعة ، دون النظر الى شكلها ، وهذا يعني ان المجموعة الواحدة من الأسئلة قد تحتوي على اشكال مختلفة من الفقرات ، كأن تكون من : صح وخطأ ، اختيار من </a:t>
            </a:r>
            <a:r>
              <a:rPr lang="ar-IQ" sz="12800" dirty="0" err="1">
                <a:latin typeface="Calibri"/>
                <a:ea typeface="Calibri"/>
                <a:cs typeface="Simplified Arabic"/>
              </a:rPr>
              <a:t>متعدد..الخ</a:t>
            </a:r>
            <a:r>
              <a:rPr lang="ar-IQ" sz="12800" dirty="0">
                <a:latin typeface="Calibri"/>
                <a:ea typeface="Calibri"/>
                <a:cs typeface="Simplified Arabic"/>
              </a:rPr>
              <a:t> وفي هذا فأن الطالب يشعر بكثير من الارباك والتشويش عند الاستجابة على فقرات الاختبار ، بالإضافة الى ذلك ، فأن تعليمات الاختبار تخلط فيما بينها ، وتصبح دون جدوى ، وهذا الترتيب صعب ومعيق ، وينصح بعدم استعماله.</a:t>
            </a:r>
            <a:endParaRPr lang="en-US" sz="12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ar-SA" sz="2800" dirty="0" smtClean="0">
              <a:ea typeface="Calibri"/>
              <a:cs typeface="Simplified Arabic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US" sz="2800" dirty="0">
              <a:latin typeface="Calibri"/>
              <a:ea typeface="Calibri"/>
              <a:cs typeface="Arial"/>
            </a:endParaRPr>
          </a:p>
          <a:p>
            <a:pPr algn="r"/>
            <a:endParaRPr lang="ar-SA" dirty="0" smtClean="0"/>
          </a:p>
          <a:p>
            <a:pPr algn="r"/>
            <a:endParaRPr lang="ar-SA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sz="5100" dirty="0" smtClean="0"/>
              <a:t>------------------------------------------------------------------------------------------</a:t>
            </a:r>
            <a:endParaRPr lang="ar-IQ" sz="5100" dirty="0" smtClean="0"/>
          </a:p>
          <a:p>
            <a:pPr algn="r"/>
            <a:r>
              <a:rPr lang="ar-IQ" sz="3800" b="1" dirty="0" smtClean="0"/>
              <a:t>الصفحة الرابعة </a:t>
            </a:r>
            <a:r>
              <a:rPr lang="ar-IQ" sz="3800" dirty="0" smtClean="0"/>
              <a:t>-القسم: علوم الحياة واللغة العربية  –كلية التربية/القرنة- </a:t>
            </a:r>
            <a:r>
              <a:rPr lang="en-US" sz="3800" b="1" dirty="0" smtClean="0">
                <a:solidFill>
                  <a:srgbClr val="FF0000"/>
                </a:solidFill>
              </a:rPr>
              <a:t>University of Basrah</a:t>
            </a:r>
            <a:endParaRPr lang="ar-IQ" sz="3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2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693484697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805264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SA" sz="9600" b="1" dirty="0">
                <a:latin typeface="Calibri"/>
                <a:ea typeface="Calibri"/>
                <a:cs typeface="Simplified Arabic"/>
              </a:rPr>
              <a:t>1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.ان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يحدد الغرض من الامتحان: اختبار (يومي/ شهري/نهائي) ، (دور اول /دور ثاني)، (صف اول ، صف ثاني ، صف ثالث ، صف رابع )....</a:t>
            </a:r>
            <a:endParaRPr lang="en-US" sz="80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 smtClean="0">
                <a:latin typeface="Calibri"/>
                <a:ea typeface="Calibri"/>
                <a:cs typeface="Simplified Arabic"/>
              </a:rPr>
              <a:t>2.تنبيه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الطلاب الى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قرأه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التعليمات قبل البدء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بالإجابة.</a:t>
            </a:r>
            <a:endParaRPr lang="ar-IQ" sz="9600" b="1" dirty="0">
              <a:latin typeface="Calibri"/>
              <a:ea typeface="Calibri"/>
              <a:cs typeface="Simplified Arabic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3.تنبية الطلاب الى عدد الأسئلة الكلية للاختبار ، عدد الأسئلة في كل شكل او فرع ، ان وجدت وعدد الصفحات التي تحتويها الأسئلة.</a:t>
            </a:r>
            <a:endParaRPr lang="en-US" sz="80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4.تنبيه الطالب الى تدوين الإجابة في المكان المخصص لها.</a:t>
            </a:r>
            <a:endParaRPr lang="en-US" sz="80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5.عدم كتابة أي معلومات في أي جزء من صفحة الاختبار اذا لم تشر التعليمات اليها.</a:t>
            </a:r>
            <a:endParaRPr lang="en-US" sz="80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6.تدوين اسم الطالب ، صفه ، وشعبته ، ورقمه ، في المكان المخصص له.</a:t>
            </a:r>
            <a:endParaRPr lang="en-US" sz="8000" b="1" dirty="0"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r>
              <a:rPr lang="ar-IQ" sz="7200" dirty="0" smtClean="0">
                <a:latin typeface="Calibri"/>
                <a:ea typeface="Calibri"/>
                <a:cs typeface="Simplified Arabic"/>
              </a:rPr>
              <a:t>   </a:t>
            </a:r>
            <a:endParaRPr lang="ar-IQ" dirty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7200" b="1" dirty="0" smtClean="0"/>
              <a:t>الصفحة الخامسة </a:t>
            </a:r>
            <a:r>
              <a:rPr lang="ar-IQ" sz="7200" dirty="0" smtClean="0"/>
              <a:t>-القسم: </a:t>
            </a:r>
            <a:r>
              <a:rPr lang="ar-IQ" sz="72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7200" b="1" dirty="0" smtClean="0">
                <a:solidFill>
                  <a:srgbClr val="FF0000"/>
                </a:solidFill>
              </a:rPr>
              <a:t>University of Basrah</a:t>
            </a:r>
            <a:endParaRPr lang="ar-IQ" sz="7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0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917648169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805264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SA" sz="9600" b="1" dirty="0" smtClean="0">
                <a:latin typeface="Calibri"/>
                <a:ea typeface="Calibri"/>
                <a:cs typeface="Simplified Arabic"/>
              </a:rPr>
              <a:t>7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.ان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يكون لكل نوع من الأنواع الأسئلة تعليمات خاصة به بالإضافة الى التعليمات العامة التي توضع في اول ورقة الأسئلة ، لابد من إعطاء تعليمات خاصة تسبق كل نوع من أنواع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الأسئلة.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8. ان تعطي امثلة لطريقة الإجابة على الأسئلة الموضوعية وخاصة بالنسبة للمرحلة الابتدائية حتى يرى المتعلم بالضبط كيف يجيب على الأسئلة.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9.ان تبين التعليمات كيفية تقدير الدرجات وان يبين لهم في اختبار الانشاء في اللغة العربية او اللغة الأجنبية اذا ما كانت الأخطاء النحوية والاملاء والخط جزء من درجة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الموضوع.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10.يجب ان تكتب التعليمات في ورقة الأسئلة لجميع الصفوف في جميع المراحل ، بالإضافة الى ذلك يجب قرأتها بصوت مرتفع للصفين الأول والثاني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الابتدائي على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الأقل.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11.ان تحدد التعليمات كيفية الإجابة على الاختبار، وهل يتم تسجيل الإجابة على ورقة الأسئلة مباشرة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؟.</a:t>
            </a:r>
            <a:endParaRPr lang="en-US" sz="7200" b="1" dirty="0"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r>
              <a:rPr lang="ar-IQ" sz="7200" dirty="0" smtClean="0">
                <a:latin typeface="Calibri"/>
                <a:ea typeface="Calibri"/>
                <a:cs typeface="Simplified Arabic"/>
              </a:rPr>
              <a:t>   </a:t>
            </a:r>
            <a:endParaRPr lang="ar-IQ" dirty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7200" b="1" dirty="0" smtClean="0"/>
              <a:t>الصفحة الخامسة </a:t>
            </a:r>
            <a:r>
              <a:rPr lang="ar-IQ" sz="7200" dirty="0" smtClean="0"/>
              <a:t>-القسم: </a:t>
            </a:r>
            <a:r>
              <a:rPr lang="ar-IQ" sz="72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7200" b="1" dirty="0" smtClean="0">
                <a:solidFill>
                  <a:srgbClr val="FF0000"/>
                </a:solidFill>
              </a:rPr>
              <a:t>University of Basrah</a:t>
            </a:r>
            <a:endParaRPr lang="ar-IQ" sz="7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0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74403185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805264"/>
          </a:xfr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7400" b="1" dirty="0">
                <a:latin typeface="Calibri"/>
                <a:ea typeface="Calibri"/>
                <a:cs typeface="Simplified Arabic"/>
              </a:rPr>
              <a:t>1.تكون طباعة الأسئلة واضحة.</a:t>
            </a:r>
            <a:endParaRPr lang="en-US" sz="6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7400" b="1" dirty="0">
                <a:latin typeface="Calibri"/>
                <a:ea typeface="Calibri"/>
                <a:cs typeface="Simplified Arabic"/>
              </a:rPr>
              <a:t>2.ان يراجع المعلم الأخطاء المطبعية واللغوية في الاختبار قبل طباعتها </a:t>
            </a:r>
            <a:r>
              <a:rPr lang="ar-SA" sz="7400" b="1" dirty="0" smtClean="0">
                <a:latin typeface="Calibri"/>
                <a:ea typeface="Calibri"/>
                <a:cs typeface="Simplified Arabic"/>
              </a:rPr>
              <a:t>.</a:t>
            </a:r>
            <a:endParaRPr lang="en-US" sz="6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7400" b="1" dirty="0">
                <a:latin typeface="Calibri"/>
                <a:ea typeface="Calibri"/>
                <a:cs typeface="Simplified Arabic"/>
              </a:rPr>
              <a:t>3. ان يوجد فاصل بقدر سطر واحد بين السؤال والذي يليه ، ويفضل ان يوضح هذا الفاصل بخط </a:t>
            </a:r>
            <a:r>
              <a:rPr lang="ar-IQ" sz="7400" b="1" dirty="0" smtClean="0">
                <a:latin typeface="Calibri"/>
                <a:ea typeface="Calibri"/>
                <a:cs typeface="Simplified Arabic"/>
              </a:rPr>
              <a:t>قصير.</a:t>
            </a:r>
            <a:endParaRPr lang="en-US" sz="6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7400" b="1" dirty="0">
                <a:latin typeface="Calibri"/>
                <a:ea typeface="Calibri"/>
                <a:cs typeface="Simplified Arabic"/>
              </a:rPr>
              <a:t>4.لا </a:t>
            </a:r>
            <a:r>
              <a:rPr lang="ar-IQ" sz="7400" b="1" dirty="0" err="1">
                <a:latin typeface="Calibri"/>
                <a:ea typeface="Calibri"/>
                <a:cs typeface="Simplified Arabic"/>
              </a:rPr>
              <a:t>يجزء</a:t>
            </a:r>
            <a:r>
              <a:rPr lang="ar-IQ" sz="7400" b="1" dirty="0">
                <a:latin typeface="Calibri"/>
                <a:ea typeface="Calibri"/>
                <a:cs typeface="Simplified Arabic"/>
              </a:rPr>
              <a:t> السؤال على صفحتين متتاليتين ، ويستحسن ان يوضع السؤال كله في الصفحة </a:t>
            </a:r>
            <a:r>
              <a:rPr lang="ar-IQ" sz="7400" b="1" dirty="0" smtClean="0">
                <a:latin typeface="Calibri"/>
                <a:ea typeface="Calibri"/>
                <a:cs typeface="Simplified Arabic"/>
              </a:rPr>
              <a:t>التالية.</a:t>
            </a:r>
            <a:endParaRPr lang="en-US" sz="6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7400" b="1" dirty="0">
                <a:latin typeface="Calibri"/>
                <a:ea typeface="Calibri"/>
                <a:cs typeface="Simplified Arabic"/>
              </a:rPr>
              <a:t>5.ان تكون الأسئلة على الوجه الأيمن من الصفحة في </a:t>
            </a:r>
            <a:r>
              <a:rPr lang="ar-IQ" sz="7400" b="1" dirty="0" smtClean="0">
                <a:latin typeface="Calibri"/>
                <a:ea typeface="Calibri"/>
                <a:cs typeface="Simplified Arabic"/>
              </a:rPr>
              <a:t>الأسئلة.</a:t>
            </a:r>
            <a:endParaRPr lang="ar-SA" sz="62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SA" sz="7400" b="1" dirty="0" smtClean="0">
                <a:latin typeface="Calibri"/>
                <a:ea typeface="Calibri"/>
                <a:cs typeface="Simplified Arabic"/>
              </a:rPr>
              <a:t>6</a:t>
            </a:r>
            <a:r>
              <a:rPr lang="ar-IQ" sz="7400" b="1" dirty="0" smtClean="0">
                <a:latin typeface="Calibri"/>
                <a:ea typeface="Calibri"/>
                <a:cs typeface="Simplified Arabic"/>
              </a:rPr>
              <a:t>.ضرورة </a:t>
            </a:r>
            <a:r>
              <a:rPr lang="ar-IQ" sz="7400" b="1" dirty="0">
                <a:latin typeface="Calibri"/>
                <a:ea typeface="Calibri"/>
                <a:cs typeface="Simplified Arabic"/>
              </a:rPr>
              <a:t>كتابة رقم كل صفحة في المنتصف الأعلى او الأسفل لها</a:t>
            </a:r>
            <a:r>
              <a:rPr lang="ar-IQ" sz="7400" b="1" dirty="0" smtClean="0">
                <a:latin typeface="Calibri"/>
                <a:ea typeface="Calibri"/>
                <a:cs typeface="Simplified Arabic"/>
              </a:rPr>
              <a:t>.</a:t>
            </a:r>
            <a:endParaRPr lang="ar-IQ" sz="7400" b="1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SA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SA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r>
              <a:rPr lang="ar-IQ" sz="7200" dirty="0" smtClean="0">
                <a:latin typeface="Calibri"/>
                <a:ea typeface="Calibri"/>
                <a:cs typeface="Simplified Arabic"/>
              </a:rPr>
              <a:t>   </a:t>
            </a:r>
            <a:endParaRPr lang="ar-IQ" dirty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5500" b="1" dirty="0" smtClean="0"/>
              <a:t>الصفحة السادسة </a:t>
            </a:r>
            <a:r>
              <a:rPr lang="ar-IQ" sz="5500" dirty="0" smtClean="0"/>
              <a:t>-القسم: </a:t>
            </a:r>
            <a:r>
              <a:rPr lang="ar-IQ" sz="55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5500" b="1" dirty="0" smtClean="0">
                <a:solidFill>
                  <a:srgbClr val="FF0000"/>
                </a:solidFill>
              </a:rPr>
              <a:t>University of Basrah</a:t>
            </a:r>
            <a:endParaRPr lang="ar-IQ" sz="55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6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236491928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777880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1.ان تكون الغرفة التي يتم فيها اجراء الاختبار بعيدة عن الضوضاء ،ومجهز بالشروط الضرورية الطبيعية مثل الإضاءة والتهوية ملائمة.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2.ان ينبه المعلم طلابه قبل توزيع أوراق الأسئلة عليهم بالأسلوب الذي سيتبعه في مراقبة الطلاب، فينبهم الى عدم الغش بأي طريقة كانت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3. ان </a:t>
            </a:r>
            <a:r>
              <a:rPr lang="ar-IQ" sz="11200" dirty="0" smtClean="0">
                <a:latin typeface="Calibri"/>
                <a:ea typeface="Calibri"/>
                <a:cs typeface="Simplified Arabic"/>
              </a:rPr>
              <a:t>لا</a:t>
            </a:r>
            <a:r>
              <a:rPr lang="ar-SA" sz="11200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11200" dirty="0" smtClean="0">
                <a:latin typeface="Calibri"/>
                <a:ea typeface="Calibri"/>
                <a:cs typeface="Simplified Arabic"/>
              </a:rPr>
              <a:t>يقاطع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الطلاب اثناء الاجابة بغية توضيح سؤال لهم ، او بعض التعليمات المبهمة ، فالمفروض ان يراجع المعلم اسئلته قبل سحبها على الة </a:t>
            </a:r>
            <a:r>
              <a:rPr lang="ar-IQ" sz="11200" dirty="0" smtClean="0">
                <a:latin typeface="Calibri"/>
                <a:ea typeface="Calibri"/>
                <a:cs typeface="Simplified Arabic"/>
              </a:rPr>
              <a:t>السحب.</a:t>
            </a:r>
            <a:endParaRPr lang="en-US" sz="8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4.ان يكون عدد المراقبين في الامتحان مقبولا ، لا يقل كثيراً  فيلجأ الطلاب الى الغش ، ولا يزيد عن العدد الملائم ، فيصاب الطلاب </a:t>
            </a:r>
            <a:r>
              <a:rPr lang="ar-IQ" sz="11200" dirty="0" smtClean="0">
                <a:latin typeface="Calibri"/>
                <a:ea typeface="Calibri"/>
                <a:cs typeface="Simplified Arabic"/>
              </a:rPr>
              <a:t>بالإرباك .</a:t>
            </a:r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sz="4300" dirty="0" smtClean="0"/>
              <a:t>---------------------------------------------------------------------------------------------------------------------------</a:t>
            </a:r>
            <a:endParaRPr lang="ar-IQ" sz="4300" dirty="0" smtClean="0"/>
          </a:p>
          <a:p>
            <a:pPr algn="r"/>
            <a:r>
              <a:rPr lang="ar-IQ" sz="8000" b="1" dirty="0" smtClean="0"/>
              <a:t>الصفحة السابعة </a:t>
            </a:r>
            <a:r>
              <a:rPr lang="ar-IQ" sz="8000" dirty="0" smtClean="0"/>
              <a:t>-القسم: </a:t>
            </a:r>
            <a:r>
              <a:rPr lang="ar-IQ" sz="8000" dirty="0"/>
              <a:t>علوم الحياة واللغة العربية  –كلية التربية/القرنة-</a:t>
            </a:r>
            <a:r>
              <a:rPr lang="en-US" sz="8000" b="1" dirty="0" smtClean="0">
                <a:solidFill>
                  <a:srgbClr val="FF0000"/>
                </a:solidFill>
              </a:rPr>
              <a:t>University of Basrah</a:t>
            </a:r>
            <a:endParaRPr lang="ar-IQ" sz="8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5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4824</TotalTime>
  <Words>1287</Words>
  <Application>Microsoft Office PowerPoint</Application>
  <PresentationFormat>عرض على الشاشة (3:4)‏</PresentationFormat>
  <Paragraphs>126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GroupX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enx</dc:creator>
  <cp:lastModifiedBy>SAM</cp:lastModifiedBy>
  <cp:revision>364</cp:revision>
  <dcterms:created xsi:type="dcterms:W3CDTF">2016-10-30T14:46:50Z</dcterms:created>
  <dcterms:modified xsi:type="dcterms:W3CDTF">2022-11-23T03:28:14Z</dcterms:modified>
</cp:coreProperties>
</file>